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5" r:id="rId1"/>
  </p:sldMasterIdLst>
  <p:notesMasterIdLst>
    <p:notesMasterId r:id="rId41"/>
  </p:notesMasterIdLst>
  <p:sldIdLst>
    <p:sldId id="256" r:id="rId2"/>
    <p:sldId id="316" r:id="rId3"/>
    <p:sldId id="263" r:id="rId4"/>
    <p:sldId id="258" r:id="rId5"/>
    <p:sldId id="259" r:id="rId6"/>
    <p:sldId id="315" r:id="rId7"/>
    <p:sldId id="283" r:id="rId8"/>
    <p:sldId id="318" r:id="rId9"/>
    <p:sldId id="322" r:id="rId10"/>
    <p:sldId id="323" r:id="rId11"/>
    <p:sldId id="319" r:id="rId12"/>
    <p:sldId id="327" r:id="rId13"/>
    <p:sldId id="324" r:id="rId14"/>
    <p:sldId id="328" r:id="rId15"/>
    <p:sldId id="329" r:id="rId16"/>
    <p:sldId id="330" r:id="rId17"/>
    <p:sldId id="331" r:id="rId18"/>
    <p:sldId id="332" r:id="rId19"/>
    <p:sldId id="334" r:id="rId20"/>
    <p:sldId id="347" r:id="rId21"/>
    <p:sldId id="336" r:id="rId22"/>
    <p:sldId id="335" r:id="rId23"/>
    <p:sldId id="337" r:id="rId24"/>
    <p:sldId id="320" r:id="rId25"/>
    <p:sldId id="351" r:id="rId26"/>
    <p:sldId id="321" r:id="rId27"/>
    <p:sldId id="352" r:id="rId28"/>
    <p:sldId id="353" r:id="rId29"/>
    <p:sldId id="325" r:id="rId30"/>
    <p:sldId id="338" r:id="rId31"/>
    <p:sldId id="339" r:id="rId32"/>
    <p:sldId id="340" r:id="rId33"/>
    <p:sldId id="345" r:id="rId34"/>
    <p:sldId id="341" r:id="rId35"/>
    <p:sldId id="342" r:id="rId36"/>
    <p:sldId id="343" r:id="rId37"/>
    <p:sldId id="344" r:id="rId38"/>
    <p:sldId id="348" r:id="rId39"/>
    <p:sldId id="349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29" autoAdjust="0"/>
    <p:restoredTop sz="94280" autoAdjust="0"/>
  </p:normalViewPr>
  <p:slideViewPr>
    <p:cSldViewPr>
      <p:cViewPr>
        <p:scale>
          <a:sx n="62" d="100"/>
          <a:sy n="62" d="100"/>
        </p:scale>
        <p:origin x="1294" y="13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24542-4445-40F3-8F5C-9A489C865237}" type="datetimeFigureOut">
              <a:rPr lang="fr-FR" smtClean="0"/>
              <a:pPr/>
              <a:t>01/10/2024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7B680-CC04-4E50-816E-ECE95484762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559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7B680-CC04-4E50-816E-ECE95484762E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63B88646-71A8-49BF-8B3F-B3C04BED393E}" type="datetime1">
              <a:rPr lang="fr-FR" smtClean="0"/>
              <a:t>01/10/2024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88725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E9777-2932-4C29-98D6-51B8AA87E8DF}" type="datetime1">
              <a:rPr lang="fr-FR" smtClean="0"/>
              <a:t>01/10/2024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770905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69E9777-2932-4C29-98D6-51B8AA87E8DF}" type="datetime1">
              <a:rPr lang="fr-FR" smtClean="0"/>
              <a:t>01/10/2024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353813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69E9777-2932-4C29-98D6-51B8AA87E8DF}" type="datetime1">
              <a:rPr lang="fr-FR" smtClean="0"/>
              <a:t>01/10/2024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847673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69E9777-2932-4C29-98D6-51B8AA87E8DF}" type="datetime1">
              <a:rPr lang="fr-FR" smtClean="0"/>
              <a:t>01/10/2024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748725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E9777-2932-4C29-98D6-51B8AA87E8DF}" type="datetime1">
              <a:rPr lang="fr-FR" smtClean="0"/>
              <a:t>01/10/2024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99192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E9777-2932-4C29-98D6-51B8AA87E8DF}" type="datetime1">
              <a:rPr lang="fr-FR" smtClean="0"/>
              <a:t>01/10/2024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2869589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E9777-2932-4C29-98D6-51B8AA87E8DF}" type="datetime1">
              <a:rPr lang="fr-FR" smtClean="0"/>
              <a:t>01/10/2024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0482705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69E9777-2932-4C29-98D6-51B8AA87E8DF}" type="datetime1">
              <a:rPr lang="fr-FR" smtClean="0"/>
              <a:t>01/10/2024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9366533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E9777-2932-4C29-98D6-51B8AA87E8DF}" type="datetime1">
              <a:rPr lang="fr-FR" smtClean="0"/>
              <a:t>01/10/2024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4996703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C02FD7DD-BD21-4368-9B08-DD04F8334E3D}" type="datetime1">
              <a:rPr lang="fr-FR" smtClean="0"/>
              <a:t>01/10/2024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1458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E9777-2932-4C29-98D6-51B8AA87E8DF}" type="datetime1">
              <a:rPr lang="fr-FR" smtClean="0"/>
              <a:t>01/10/2024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529990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E9777-2932-4C29-98D6-51B8AA87E8DF}" type="datetime1">
              <a:rPr lang="fr-FR" smtClean="0"/>
              <a:t>01/10/2024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648196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9F55-C0E1-4552-8249-402ECB135C53}" type="datetime1">
              <a:rPr lang="fr-FR" smtClean="0"/>
              <a:t>01/10/2024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59106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ADEC-D260-4D20-9D6C-8DE6EB7DE841}" type="datetime1">
              <a:rPr lang="fr-FR" smtClean="0"/>
              <a:t>01/10/2024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57685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E9777-2932-4C29-98D6-51B8AA87E8DF}" type="datetime1">
              <a:rPr lang="fr-FR" smtClean="0"/>
              <a:t>01/10/2024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3766928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8D1D6-322B-4B34-9CAA-F5CF8D1735EC}" type="datetime1">
              <a:rPr lang="fr-FR" smtClean="0"/>
              <a:t>01/10/2024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8986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E9777-2932-4C29-98D6-51B8AA87E8DF}" type="datetime1">
              <a:rPr lang="fr-FR" smtClean="0"/>
              <a:t>01/10/2024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06303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4027" r:id="rId12"/>
    <p:sldLayoutId id="2147484028" r:id="rId13"/>
    <p:sldLayoutId id="2147484029" r:id="rId14"/>
    <p:sldLayoutId id="2147484030" r:id="rId15"/>
    <p:sldLayoutId id="2147484031" r:id="rId16"/>
    <p:sldLayoutId id="2147484032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discovery/reinforcement-learning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-reinforcement-learning.net/" TargetMode="External"/><Relationship Id="rId2" Type="http://schemas.openxmlformats.org/officeDocument/2006/relationships/hyperlink" Target="https://huggingface.co/learn/deep-rl-cours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8778" y="1852904"/>
            <a:ext cx="8928992" cy="115212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4000" b="1"/>
              <a:t>Lecture1:  </a:t>
            </a:r>
            <a:br>
              <a:rPr lang="en-US" sz="4400" b="1"/>
            </a:br>
            <a:r>
              <a:rPr lang="en-US" sz="3000" b="1"/>
              <a:t>introduction to reinforcement learning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-30448" y="3545632"/>
            <a:ext cx="9144000" cy="1440160"/>
          </a:xfrm>
        </p:spPr>
        <p:txBody>
          <a:bodyPr>
            <a:noAutofit/>
          </a:bodyPr>
          <a:lstStyle/>
          <a:p>
            <a:pPr algn="l">
              <a:spcAft>
                <a:spcPts val="1200"/>
              </a:spcAft>
            </a:pPr>
            <a:r>
              <a:rPr lang="fr-FR" sz="1800" b="1" dirty="0"/>
              <a:t>Dr. MALKI Abdelhamid    @: a.malki@esi-sba.dz</a:t>
            </a:r>
          </a:p>
          <a:p>
            <a:pPr algn="l">
              <a:spcAft>
                <a:spcPts val="1200"/>
              </a:spcAft>
            </a:pPr>
            <a:r>
              <a:rPr lang="fr-FR" sz="1800" dirty="0"/>
              <a:t>Ecole Supérieure d’Informatique de Sidi Bel Abbes (ESI-SBA</a:t>
            </a:r>
            <a:r>
              <a:rPr lang="fr-FR" sz="1800"/>
              <a:t>) </a:t>
            </a:r>
            <a:r>
              <a:rPr lang="fr-FR" sz="1800" b="1"/>
              <a:t>2024/2025</a:t>
            </a:r>
            <a:endParaRPr lang="fr-FR" sz="1800" b="1" dirty="0"/>
          </a:p>
          <a:p>
            <a:pPr algn="l">
              <a:spcAft>
                <a:spcPts val="1200"/>
              </a:spcAft>
            </a:pPr>
            <a:r>
              <a:rPr lang="fr-FR" sz="1800" b="1" dirty="0"/>
              <a:t>Module IASD</a:t>
            </a:r>
            <a:r>
              <a:rPr lang="fr-FR" sz="1800" dirty="0"/>
              <a:t>: Advanced Deep Learning (ADL)</a:t>
            </a:r>
          </a:p>
        </p:txBody>
      </p:sp>
      <p:sp>
        <p:nvSpPr>
          <p:cNvPr id="6" name="AutoShape 2" descr="Nouveau Logo pour l'ESI de Sidi Bel Abbes - Ecole Superieure ...">
            <a:extLst>
              <a:ext uri="{FF2B5EF4-FFF2-40B4-BE49-F238E27FC236}">
                <a16:creationId xmlns:a16="http://schemas.microsoft.com/office/drawing/2014/main" id="{D138571C-5339-C8B3-E5E4-8B630A2A2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504" y="-459432"/>
            <a:ext cx="2168624" cy="216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87304EE-612E-A5C9-C3F4-417837F8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964" y="0"/>
            <a:ext cx="1182521" cy="1182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A85AE86-5A59-61D9-74AB-8342B3E46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359784" cy="1052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744" y="440258"/>
            <a:ext cx="6954004" cy="792088"/>
          </a:xfrm>
        </p:spPr>
        <p:txBody>
          <a:bodyPr>
            <a:normAutofit/>
          </a:bodyPr>
          <a:lstStyle/>
          <a:p>
            <a:r>
              <a:rPr lang="en-US" sz="2800" b="1" dirty="0"/>
              <a:t>What is Reinforcement Learning?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EC2C2A-7599-3336-CE21-18C2067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2776"/>
            <a:ext cx="9136482" cy="544522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Imagine putting a child in front of a video game he never played.</a:t>
            </a: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He will interact with the game (</a:t>
            </a:r>
            <a:r>
              <a:rPr lang="en-US" sz="20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environment) 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by pressing the 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right 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button (</a:t>
            </a:r>
            <a:r>
              <a:rPr lang="en-US" sz="20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). 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 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He got a coin, that’s a</a:t>
            </a:r>
            <a:r>
              <a:rPr lang="en-US" sz="1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+1 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reward. </a:t>
            </a: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But then, he presses the 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right 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button again and he touches an enemy. </a:t>
            </a:r>
          </a:p>
          <a:p>
            <a:pPr lvl="1">
              <a:spcAft>
                <a:spcPts val="1200"/>
              </a:spcAft>
            </a:pP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 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He just died, so that’s a</a:t>
            </a:r>
            <a:r>
              <a:rPr lang="en-US" sz="1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-1 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reward.</a:t>
            </a: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By interacting with his environment through </a:t>
            </a:r>
            <a:r>
              <a:rPr lang="en-US" sz="20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trial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and </a:t>
            </a:r>
            <a:r>
              <a:rPr lang="en-US" sz="20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error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he understands that he needs to get coins but avoid the enemies. </a:t>
            </a:r>
          </a:p>
        </p:txBody>
      </p:sp>
      <p:pic>
        <p:nvPicPr>
          <p:cNvPr id="4" name="Picture 2" descr="Illustration_1">
            <a:extLst>
              <a:ext uri="{FF2B5EF4-FFF2-40B4-BE49-F238E27FC236}">
                <a16:creationId xmlns:a16="http://schemas.microsoft.com/office/drawing/2014/main" id="{688C662F-7F3F-8596-E0B3-B5C1924F8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" y="5013176"/>
            <a:ext cx="2903905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llustration_2">
            <a:extLst>
              <a:ext uri="{FF2B5EF4-FFF2-40B4-BE49-F238E27FC236}">
                <a16:creationId xmlns:a16="http://schemas.microsoft.com/office/drawing/2014/main" id="{1E8A0AF8-6E51-8B2E-3466-E87544420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5013176"/>
            <a:ext cx="2854735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llustration_3">
            <a:extLst>
              <a:ext uri="{FF2B5EF4-FFF2-40B4-BE49-F238E27FC236}">
                <a16:creationId xmlns:a16="http://schemas.microsoft.com/office/drawing/2014/main" id="{B8890897-B1EF-3F5E-F5C3-70A9111F0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5013176"/>
            <a:ext cx="291638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33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200985"/>
            <a:ext cx="6954004" cy="79208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Types of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EC2C2A-7599-3336-CE21-18C2067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653136"/>
            <a:ext cx="9144000" cy="2204864"/>
          </a:xfrm>
        </p:spPr>
        <p:txBody>
          <a:bodyPr/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Supervised/unsupervised Learning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is “teach by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example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Here’s some examples, now learn patterns in these examples.</a:t>
            </a:r>
          </a:p>
          <a:p>
            <a:pPr lvl="1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Reinforcement learning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is “teach by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experience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Here’s a world, now learn patterns by exploring it.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BFD59B9-0997-2E4A-931F-99AA3D94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93073"/>
            <a:ext cx="6120680" cy="30839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32A6F0E-F162-9D52-8153-3FB0B5F596CB}"/>
              </a:ext>
            </a:extLst>
          </p:cNvPr>
          <p:cNvSpPr txBox="1"/>
          <p:nvPr/>
        </p:nvSpPr>
        <p:spPr>
          <a:xfrm>
            <a:off x="827584" y="3986118"/>
            <a:ext cx="460533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https://www.mathworks.com/discovery/reinforcement-learning.html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95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200985"/>
            <a:ext cx="6954004" cy="79208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Types of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3CE855-DF36-AF23-A92E-6558AE302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4872"/>
            <a:ext cx="8964488" cy="421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02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744" y="548680"/>
            <a:ext cx="6954004" cy="792088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Reinforcement Learning terminology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EC2C2A-7599-3336-CE21-18C2067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44824"/>
            <a:ext cx="9144000" cy="5013176"/>
          </a:xfrm>
        </p:spPr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RL Process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a loop of state, action, reward and next state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b="0" i="0" u="none" strike="noStrike" baseline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 each step, the agent:</a:t>
            </a:r>
          </a:p>
          <a:p>
            <a:pPr lvl="1">
              <a:spcAft>
                <a:spcPts val="600"/>
              </a:spcAft>
            </a:pPr>
            <a:r>
              <a:rPr lang="en-US" b="0" i="0" u="none" strike="noStrike" baseline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Select the best 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  <a:p>
            <a:pPr lvl="1">
              <a:spcAft>
                <a:spcPts val="600"/>
              </a:spcAft>
            </a:pPr>
            <a:r>
              <a:rPr lang="en-US" b="0" i="0" u="none" strike="noStrike" baseline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Executes  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  <a:p>
            <a:pPr lvl="1">
              <a:spcAft>
                <a:spcPts val="600"/>
              </a:spcAft>
            </a:pPr>
            <a:r>
              <a:rPr lang="en-US" b="0" i="0" u="none" strike="noStrike" baseline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Observe 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new state</a:t>
            </a:r>
          </a:p>
          <a:p>
            <a:pPr lvl="1"/>
            <a:r>
              <a:rPr lang="en-US" b="0" i="0" u="none" strike="noStrike" baseline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Receive </a:t>
            </a:r>
            <a:r>
              <a:rPr lang="en-US" b="1" i="0" u="none" strike="noStrike" baseline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reward</a:t>
            </a:r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4176374-A20A-BDDB-0600-F7F05E115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3347864" y="2636912"/>
            <a:ext cx="576064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6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744" y="158722"/>
            <a:ext cx="6954004" cy="79208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Reinforcement Learning terminology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EC2C2A-7599-3336-CE21-18C2067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924842"/>
            <a:ext cx="9144000" cy="293315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Our Agent receives state 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S0​ 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from the Environment </a:t>
            </a:r>
          </a:p>
          <a:p>
            <a:pPr lvl="1"/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we receive the first frame of our game (</a:t>
            </a:r>
            <a:r>
              <a:rPr lang="en-US" sz="1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Environment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).</a:t>
            </a: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Based on that state 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S0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​, the Agent takes action 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A0​ </a:t>
            </a:r>
          </a:p>
          <a:p>
            <a:pPr lvl="1"/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our Agent will move to the right.</a:t>
            </a: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environment goes to a new state 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S1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​ </a:t>
            </a:r>
          </a:p>
          <a:p>
            <a:pPr lvl="1"/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new frame.</a:t>
            </a: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environment gives some reward 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R1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​ to the Agent </a:t>
            </a:r>
          </a:p>
          <a:p>
            <a:pPr lvl="1"/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we’re not dead (</a:t>
            </a:r>
            <a:r>
              <a:rPr lang="en-US" sz="1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Positive Reward +1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).</a:t>
            </a:r>
            <a:endParaRPr lang="en-US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Picture 2" descr="State, Action, Reward, Next State">
            <a:extLst>
              <a:ext uri="{FF2B5EF4-FFF2-40B4-BE49-F238E27FC236}">
                <a16:creationId xmlns:a16="http://schemas.microsoft.com/office/drawing/2014/main" id="{AFE0C7CF-7D57-D175-6EEA-8408A5CF6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437112"/>
            <a:ext cx="2805336" cy="123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RL process">
            <a:extLst>
              <a:ext uri="{FF2B5EF4-FFF2-40B4-BE49-F238E27FC236}">
                <a16:creationId xmlns:a16="http://schemas.microsoft.com/office/drawing/2014/main" id="{DBFE9CD9-83E0-87E5-5A49-0D9E42A6F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08" y="950810"/>
            <a:ext cx="6480720" cy="283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96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4DE0E1-22C0-FB8D-C62B-89C1C86D3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620688"/>
            <a:ext cx="7242036" cy="504387"/>
          </a:xfrm>
        </p:spPr>
        <p:txBody>
          <a:bodyPr>
            <a:noAutofit/>
          </a:bodyPr>
          <a:lstStyle/>
          <a:p>
            <a:r>
              <a:rPr lang="en-US" sz="3600" b="1" i="0" u="none" strike="noStrike" baseline="0" dirty="0">
                <a:solidFill>
                  <a:srgbClr val="000000"/>
                </a:solidFill>
                <a:latin typeface="AAAAAB+HelveticaNeue-Medium"/>
              </a:rPr>
              <a:t>Goal of RL: Maximize Reward </a:t>
            </a:r>
            <a:endParaRPr lang="en-US" sz="6000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38A546-77E7-11A4-1E3D-8E062B235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44824"/>
            <a:ext cx="9144000" cy="445691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What action to take in a state?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Find the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policy </a:t>
            </a:r>
            <a:r>
              <a:rPr lang="el-GR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π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*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that select for each state the action that maximizes the expected cumulative 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future reward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/>
            <a:r>
              <a:rPr lang="en-US" i="0" dirty="0">
                <a:effectLst/>
                <a:latin typeface="Source Sans Pro" panose="020B0503030403020204" pitchFamily="34" charset="0"/>
              </a:rPr>
              <a:t>Because RL is based on the </a:t>
            </a:r>
            <a:r>
              <a:rPr lang="en-US" b="1" i="0" dirty="0">
                <a:effectLst/>
                <a:latin typeface="Source Sans Pro" panose="020B0503030403020204" pitchFamily="34" charset="0"/>
              </a:rPr>
              <a:t>reward hypothesis</a:t>
            </a:r>
            <a:r>
              <a:rPr lang="en-US" i="0" dirty="0">
                <a:effectLst/>
                <a:latin typeface="Source Sans Pro" panose="020B0503030403020204" pitchFamily="34" charset="0"/>
              </a:rPr>
              <a:t>, which is that all goals can be described as the maximization of the </a:t>
            </a:r>
            <a:r>
              <a:rPr lang="en-US" b="1" i="0" dirty="0">
                <a:effectLst/>
                <a:latin typeface="Source Sans Pro" panose="020B0503030403020204" pitchFamily="34" charset="0"/>
              </a:rPr>
              <a:t>expected cumulative reward</a:t>
            </a:r>
            <a:r>
              <a:rPr lang="en-US" i="0" dirty="0">
                <a:effectLst/>
                <a:latin typeface="Source Sans Pro" panose="020B0503030403020204" pitchFamily="34" charset="0"/>
              </a:rPr>
              <a:t>.</a:t>
            </a:r>
          </a:p>
          <a:p>
            <a:pPr algn="l"/>
            <a:endParaRPr lang="en-US" i="0" dirty="0"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i="0" dirty="0">
                <a:effectLst/>
                <a:latin typeface="Source Sans Pro" panose="020B0503030403020204" pitchFamily="34" charset="0"/>
              </a:rPr>
              <a:t>That’s why in Reinforcement Learning</a:t>
            </a:r>
            <a:r>
              <a:rPr lang="en-US" b="1" i="0" dirty="0">
                <a:effectLst/>
                <a:latin typeface="Source Sans Pro" panose="020B0503030403020204" pitchFamily="34" charset="0"/>
              </a:rPr>
              <a:t>, to have the best behavior</a:t>
            </a:r>
            <a:r>
              <a:rPr lang="en-US" i="0" dirty="0">
                <a:effectLst/>
                <a:latin typeface="Source Sans Pro" panose="020B0503030403020204" pitchFamily="34" charset="0"/>
              </a:rPr>
              <a:t>, we aim to learn to take actions that maximize the </a:t>
            </a:r>
            <a:r>
              <a:rPr lang="en-US" b="1" i="0" dirty="0">
                <a:effectLst/>
                <a:latin typeface="Source Sans Pro" panose="020B0503030403020204" pitchFamily="34" charset="0"/>
              </a:rPr>
              <a:t>expected cumulative reward</a:t>
            </a:r>
            <a:r>
              <a:rPr lang="en-US" i="0" dirty="0">
                <a:effectLst/>
                <a:latin typeface="Source Sans Pro" panose="020B0503030403020204" pitchFamily="34" charset="0"/>
              </a:rPr>
              <a:t>.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6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500" y="332656"/>
            <a:ext cx="6954004" cy="79208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Markov Decision Process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D03A2D1-B3B0-6D9D-386B-EC43C5F306FA}"/>
              </a:ext>
            </a:extLst>
          </p:cNvPr>
          <p:cNvSpPr txBox="1">
            <a:spLocks/>
          </p:cNvSpPr>
          <p:nvPr/>
        </p:nvSpPr>
        <p:spPr>
          <a:xfrm>
            <a:off x="0" y="1196752"/>
            <a:ext cx="9108504" cy="56612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Markov decision processes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(MDPs) are a useful mathematical framework to formalism any sequential decision making problem (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RL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MDP(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S, A, T</a:t>
            </a:r>
            <a:r>
              <a:rPr lang="en-US" b="1" i="1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R</a:t>
            </a:r>
            <a:r>
              <a:rPr lang="en-US" b="1" i="1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𝛾 )</a:t>
            </a:r>
            <a:r>
              <a:rPr lang="ar-DZ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is defined by: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Set of states 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S,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as a set of all possible states.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Set of actions 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A, </a:t>
            </a:r>
            <a:r>
              <a:rPr lang="en-US" b="0" i="0" dirty="0">
                <a:solidFill>
                  <a:srgbClr val="24242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as a set of all possible actions.</a:t>
            </a:r>
            <a:endParaRPr lang="en-US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Transition function 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</a:t>
            </a:r>
            <a:r>
              <a:rPr lang="en-US" sz="1800" b="1" i="1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(s’ | s, a), </a:t>
            </a:r>
            <a:r>
              <a:rPr lang="en-US" b="0" i="0" dirty="0">
                <a:solidFill>
                  <a:srgbClr val="24242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as a state transition probabilities.</a:t>
            </a:r>
            <a:endParaRPr lang="en-US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Reward function 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R(s, a, s’),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as rewarding mapping from state </a:t>
            </a:r>
            <a:r>
              <a:rPr lang="en-US" b="1" i="1" dirty="0">
                <a:solidFill>
                  <a:srgbClr val="24242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  <a:r>
              <a:rPr lang="en-US" b="0" i="0" dirty="0">
                <a:solidFill>
                  <a:srgbClr val="24242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action </a:t>
            </a:r>
            <a:r>
              <a:rPr lang="en-US" b="1" i="1" dirty="0">
                <a:solidFill>
                  <a:srgbClr val="24242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US" b="0" i="0" dirty="0">
                <a:solidFill>
                  <a:srgbClr val="24242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next state </a:t>
            </a:r>
            <a:r>
              <a:rPr lang="en-US" b="1" i="1" dirty="0">
                <a:solidFill>
                  <a:srgbClr val="24242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s’</a:t>
            </a:r>
            <a:r>
              <a:rPr lang="en-US" b="0" i="0" dirty="0">
                <a:solidFill>
                  <a:srgbClr val="24242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tuple to reward.</a:t>
            </a:r>
            <a:endParaRPr lang="en-US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Discount factor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𝛾,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∈ [0,1</a:t>
            </a:r>
            <a:r>
              <a:rPr lang="en-US" b="0" i="0" dirty="0">
                <a:solidFill>
                  <a:srgbClr val="24242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], a real number determining the importance of future rewards for control objective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F851580-789B-6477-7D2E-A542FDC43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4644008" y="1916832"/>
            <a:ext cx="449999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6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728" y="244763"/>
            <a:ext cx="6954004" cy="65916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States Space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D03A2D1-B3B0-6D9D-386B-EC43C5F306FA}"/>
              </a:ext>
            </a:extLst>
          </p:cNvPr>
          <p:cNvSpPr txBox="1">
            <a:spLocks/>
          </p:cNvSpPr>
          <p:nvPr/>
        </p:nvSpPr>
        <p:spPr>
          <a:xfrm>
            <a:off x="-108520" y="1124744"/>
            <a:ext cx="9468544" cy="5733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State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is the information our agent gets from the environment at a timestep 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. 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Video game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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 frame (a screenshot).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Chess game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 pieces on a board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Trading agent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 v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alue of a certain stock.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Robotic Arm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 angles of joints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Picture 2" descr="Chess">
            <a:extLst>
              <a:ext uri="{FF2B5EF4-FFF2-40B4-BE49-F238E27FC236}">
                <a16:creationId xmlns:a16="http://schemas.microsoft.com/office/drawing/2014/main" id="{75368F72-624A-8416-79D0-DC21B7FDB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008669"/>
            <a:ext cx="2622746" cy="164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FA Without FIFA? EA Sports Weighs Reboot of Showcase Game - The New York  Times">
            <a:extLst>
              <a:ext uri="{FF2B5EF4-FFF2-40B4-BE49-F238E27FC236}">
                <a16:creationId xmlns:a16="http://schemas.microsoft.com/office/drawing/2014/main" id="{1FBED641-E256-992E-A190-3DD4F2CC3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00808"/>
            <a:ext cx="3233731" cy="191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Inverse Kinematics? - MATLAB &amp; Simulink">
            <a:extLst>
              <a:ext uri="{FF2B5EF4-FFF2-40B4-BE49-F238E27FC236}">
                <a16:creationId xmlns:a16="http://schemas.microsoft.com/office/drawing/2014/main" id="{E123C918-3901-EA02-33D5-AA7FBD5FF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998175"/>
            <a:ext cx="3384376" cy="168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tock Market">
            <a:extLst>
              <a:ext uri="{FF2B5EF4-FFF2-40B4-BE49-F238E27FC236}">
                <a16:creationId xmlns:a16="http://schemas.microsoft.com/office/drawing/2014/main" id="{A2A851A0-DC2B-44F8-C922-99AF6AA9C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7" y="3819500"/>
            <a:ext cx="3167858" cy="191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32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500" y="332656"/>
            <a:ext cx="6954004" cy="79208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States Space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D03A2D1-B3B0-6D9D-386B-EC43C5F306FA}"/>
              </a:ext>
            </a:extLst>
          </p:cNvPr>
          <p:cNvSpPr txBox="1">
            <a:spLocks/>
          </p:cNvSpPr>
          <p:nvPr/>
        </p:nvSpPr>
        <p:spPr>
          <a:xfrm>
            <a:off x="0" y="1484784"/>
            <a:ext cx="9108504" cy="5373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State vs Observation:</a:t>
            </a:r>
          </a:p>
          <a:p>
            <a:pPr>
              <a:spcAft>
                <a:spcPts val="1800"/>
              </a:spcAft>
            </a:pP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State 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is a complete description of the state of the world (there is no hidden information). </a:t>
            </a:r>
          </a:p>
          <a:p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Observation o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is a partial description of the state. In a partially observed environment.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8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500" y="332656"/>
            <a:ext cx="6954004" cy="79208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 Space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D03A2D1-B3B0-6D9D-386B-EC43C5F306FA}"/>
              </a:ext>
            </a:extLst>
          </p:cNvPr>
          <p:cNvSpPr txBox="1">
            <a:spLocks/>
          </p:cNvSpPr>
          <p:nvPr/>
        </p:nvSpPr>
        <p:spPr>
          <a:xfrm>
            <a:off x="0" y="1412776"/>
            <a:ext cx="9108504" cy="54452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0" i="0" dirty="0">
                <a:effectLst/>
                <a:latin typeface="Source Sans Pro" panose="020B0503030403020204" pitchFamily="34" charset="0"/>
              </a:rPr>
              <a:t>The Action space is the set of </a:t>
            </a:r>
            <a:r>
              <a:rPr lang="en-US" sz="2400" b="1" i="0" dirty="0">
                <a:effectLst/>
                <a:latin typeface="Source Sans Pro" panose="020B0503030403020204" pitchFamily="34" charset="0"/>
              </a:rPr>
              <a:t>all possible actions in an environment.</a:t>
            </a:r>
          </a:p>
          <a:p>
            <a:pPr algn="l"/>
            <a:endParaRPr lang="en-US" sz="2400" b="1" i="0" dirty="0"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sz="2400" b="1" i="0" dirty="0">
                <a:effectLst/>
                <a:latin typeface="Source Sans Pro" panose="020B0503030403020204" pitchFamily="34" charset="0"/>
              </a:rPr>
              <a:t>state </a:t>
            </a:r>
            <a:r>
              <a:rPr lang="en-US" sz="2400" b="1" i="1" dirty="0" err="1">
                <a:effectLst/>
                <a:latin typeface="Source Sans Pro" panose="020B0503030403020204" pitchFamily="34" charset="0"/>
              </a:rPr>
              <a:t>s</a:t>
            </a:r>
            <a:r>
              <a:rPr lang="en-US" sz="2400" b="1" i="1" baseline="-25000" dirty="0" err="1">
                <a:effectLst/>
                <a:latin typeface="Source Sans Pro" panose="020B0503030403020204" pitchFamily="34" charset="0"/>
              </a:rPr>
              <a:t>t</a:t>
            </a:r>
            <a:r>
              <a:rPr lang="en-US" sz="24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2400" b="1" dirty="0">
                <a:latin typeface="Source Sans Pro" panose="020B0503030403020204" pitchFamily="34" charset="0"/>
                <a:sym typeface="Wingdings" panose="05000000000000000000" pitchFamily="2" charset="2"/>
              </a:rPr>
              <a:t></a:t>
            </a:r>
            <a:r>
              <a:rPr lang="en-US" sz="2400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2400" b="1" i="0" dirty="0">
                <a:effectLst/>
                <a:latin typeface="Source Sans Pro" panose="020B0503030403020204" pitchFamily="34" charset="0"/>
              </a:rPr>
              <a:t>action </a:t>
            </a:r>
            <a:r>
              <a:rPr lang="en-US" sz="2400" b="1" i="1" dirty="0">
                <a:effectLst/>
                <a:latin typeface="Source Sans Pro" panose="020B0503030403020204" pitchFamily="34" charset="0"/>
              </a:rPr>
              <a:t>a</a:t>
            </a:r>
            <a:r>
              <a:rPr lang="en-US" sz="2400" b="1" i="1" baseline="-25000" dirty="0">
                <a:effectLst/>
                <a:latin typeface="Source Sans Pro" panose="020B0503030403020204" pitchFamily="34" charset="0"/>
              </a:rPr>
              <a:t>i</a:t>
            </a:r>
            <a:r>
              <a:rPr lang="en-US" sz="2400" b="1" i="0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2400" b="1" i="0" dirty="0">
                <a:effectLst/>
                <a:latin typeface="Source Sans Pro" panose="020B0503030403020204" pitchFamily="34" charset="0"/>
                <a:sym typeface="Wingdings" panose="05000000000000000000" pitchFamily="2" charset="2"/>
              </a:rPr>
              <a:t></a:t>
            </a:r>
            <a:r>
              <a:rPr lang="en-US" sz="2400" b="1" i="0" dirty="0">
                <a:effectLst/>
                <a:latin typeface="Source Sans Pro" panose="020B0503030403020204" pitchFamily="34" charset="0"/>
              </a:rPr>
              <a:t> state </a:t>
            </a:r>
            <a:r>
              <a:rPr lang="en-US" sz="2400" b="1" i="1" dirty="0">
                <a:effectLst/>
                <a:latin typeface="Source Sans Pro" panose="020B0503030403020204" pitchFamily="34" charset="0"/>
              </a:rPr>
              <a:t>s</a:t>
            </a:r>
            <a:r>
              <a:rPr lang="en-US" sz="2400" b="1" i="1" baseline="-25000" dirty="0">
                <a:effectLst/>
                <a:latin typeface="Source Sans Pro" panose="020B0503030403020204" pitchFamily="34" charset="0"/>
              </a:rPr>
              <a:t>t+1</a:t>
            </a:r>
          </a:p>
          <a:p>
            <a:pPr algn="l"/>
            <a:endParaRPr lang="en-US" sz="2400" b="0" i="0" dirty="0"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sz="2400" b="0" i="0" dirty="0">
                <a:effectLst/>
                <a:latin typeface="Source Sans Pro" panose="020B0503030403020204" pitchFamily="34" charset="0"/>
              </a:rPr>
              <a:t>The actions can come from a </a:t>
            </a:r>
            <a:r>
              <a:rPr lang="en-US" sz="2400" b="1" i="1" dirty="0">
                <a:effectLst/>
                <a:latin typeface="Source Sans Pro" panose="020B0503030403020204" pitchFamily="34" charset="0"/>
              </a:rPr>
              <a:t>discrete</a:t>
            </a:r>
            <a:r>
              <a:rPr lang="en-US" sz="2400" b="0" i="0" dirty="0">
                <a:effectLst/>
                <a:latin typeface="Source Sans Pro" panose="020B0503030403020204" pitchFamily="34" charset="0"/>
              </a:rPr>
              <a:t> or </a:t>
            </a:r>
            <a:r>
              <a:rPr lang="en-US" sz="2400" b="1" i="1" dirty="0">
                <a:effectLst/>
                <a:latin typeface="Source Sans Pro" panose="020B0503030403020204" pitchFamily="34" charset="0"/>
              </a:rPr>
              <a:t>continuous</a:t>
            </a:r>
            <a:r>
              <a:rPr lang="en-US" sz="2400" b="0" i="1" dirty="0">
                <a:effectLst/>
                <a:latin typeface="Source Sans Pro" panose="020B0503030403020204" pitchFamily="34" charset="0"/>
              </a:rPr>
              <a:t> </a:t>
            </a:r>
            <a:r>
              <a:rPr lang="en-US" sz="2400" b="0" dirty="0">
                <a:effectLst/>
                <a:latin typeface="Source Sans Pro" panose="020B0503030403020204" pitchFamily="34" charset="0"/>
              </a:rPr>
              <a:t>space</a:t>
            </a:r>
            <a:r>
              <a:rPr lang="en-US" sz="2400" b="0" i="0" dirty="0">
                <a:effectLst/>
                <a:latin typeface="Source Sans Pro" panose="020B0503030403020204" pitchFamily="34" charset="0"/>
              </a:rPr>
              <a:t>:</a:t>
            </a:r>
          </a:p>
          <a:p>
            <a:pPr algn="l"/>
            <a:endParaRPr lang="en-US" sz="2400" b="0" i="0" dirty="0">
              <a:effectLst/>
              <a:latin typeface="Source Sans Pro" panose="020B0503030403020204" pitchFamily="34" charset="0"/>
            </a:endParaRPr>
          </a:p>
          <a:p>
            <a:r>
              <a:rPr lang="en-US" sz="2400" b="1" i="1" dirty="0">
                <a:latin typeface="Source Sans Pro" panose="020B0503030403020204" pitchFamily="34" charset="0"/>
              </a:rPr>
              <a:t>Discrete space</a:t>
            </a:r>
            <a:r>
              <a:rPr lang="en-US" sz="2400" dirty="0">
                <a:latin typeface="Source Sans Pro" panose="020B0503030403020204" pitchFamily="34" charset="0"/>
              </a:rPr>
              <a:t>: the number of possible actions is </a:t>
            </a:r>
            <a:r>
              <a:rPr lang="en-US" sz="2400" b="1" dirty="0">
                <a:latin typeface="Source Sans Pro" panose="020B0503030403020204" pitchFamily="34" charset="0"/>
              </a:rPr>
              <a:t>finite</a:t>
            </a:r>
            <a:r>
              <a:rPr lang="en-US" sz="2400" dirty="0">
                <a:latin typeface="Source Sans Pro" panose="020B0503030403020204" pitchFamily="34" charset="0"/>
              </a:rPr>
              <a:t>.</a:t>
            </a:r>
          </a:p>
          <a:p>
            <a:pPr lvl="1"/>
            <a:r>
              <a:rPr lang="en-US" b="0" i="0" dirty="0">
                <a:effectLst/>
                <a:latin typeface="Source Sans Pro" panose="020B0503030403020204" pitchFamily="34" charset="0"/>
              </a:rPr>
              <a:t>In Super Mario Bros, we have a finite set of actions : 4 directions and jump.</a:t>
            </a:r>
          </a:p>
          <a:p>
            <a:endParaRPr lang="en-US" dirty="0"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1" dirty="0">
                <a:effectLst/>
                <a:latin typeface="Source Sans Pro" panose="020B0503030403020204" pitchFamily="34" charset="0"/>
              </a:rPr>
              <a:t>Continuous space</a:t>
            </a:r>
            <a:r>
              <a:rPr lang="en-US" sz="2400" b="0" i="0" dirty="0">
                <a:effectLst/>
                <a:latin typeface="Source Sans Pro" panose="020B0503030403020204" pitchFamily="34" charset="0"/>
              </a:rPr>
              <a:t>: the number of possible actions is </a:t>
            </a:r>
            <a:r>
              <a:rPr lang="en-US" sz="2400" b="1" i="0" dirty="0">
                <a:effectLst/>
                <a:latin typeface="Source Sans Pro" panose="020B0503030403020204" pitchFamily="34" charset="0"/>
              </a:rPr>
              <a:t>infinite</a:t>
            </a:r>
            <a:r>
              <a:rPr lang="en-US" sz="2400" b="0" i="0" dirty="0">
                <a:effectLst/>
                <a:latin typeface="Source Sans Pro" panose="020B0503030403020204" pitchFamily="34" charset="0"/>
              </a:rPr>
              <a:t>.</a:t>
            </a:r>
          </a:p>
          <a:p>
            <a:pPr lvl="1"/>
            <a:r>
              <a:rPr lang="en-US" b="0" i="0" dirty="0">
                <a:effectLst/>
                <a:latin typeface="Source Sans Pro" panose="020B0503030403020204" pitchFamily="34" charset="0"/>
              </a:rPr>
              <a:t>A Self Driving Car agent has an infinite number of possible actions since it can turn left 20°, 21,1°, 21,2°, honk, turn right 20°…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1" dirty="0">
              <a:effectLst/>
              <a:latin typeface="Source Sans Pro" panose="020B0503030403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1" dirty="0">
                <a:effectLst/>
                <a:latin typeface="Source Sans Pro" panose="020B0503030403020204" pitchFamily="34" charset="0"/>
              </a:rPr>
              <a:t>The </a:t>
            </a:r>
            <a:r>
              <a:rPr lang="en-US" sz="2400" b="1" i="1" dirty="0">
                <a:effectLst/>
                <a:latin typeface="Source Sans Pro" panose="020B0503030403020204" pitchFamily="34" charset="0"/>
              </a:rPr>
              <a:t>action space type </a:t>
            </a:r>
            <a:r>
              <a:rPr lang="en-US" sz="2400" dirty="0">
                <a:effectLst/>
                <a:latin typeface="Source Sans Pro" panose="020B0503030403020204" pitchFamily="34" charset="0"/>
              </a:rPr>
              <a:t>is important  when choosing the RL algorithm</a:t>
            </a:r>
            <a:r>
              <a:rPr lang="en-US" sz="2400" b="1" i="1" dirty="0">
                <a:effectLst/>
                <a:latin typeface="Source Sans Pro" panose="020B0503030403020204" pitchFamily="34" charset="0"/>
              </a:rPr>
              <a:t>.</a:t>
            </a:r>
            <a:endParaRPr lang="en-US" sz="2400" b="0" i="1" dirty="0">
              <a:effectLst/>
              <a:latin typeface="Source Sans Pro" panose="020B0503030403020204" pitchFamily="34" charset="0"/>
            </a:endParaRPr>
          </a:p>
          <a:p>
            <a:pPr lvl="1"/>
            <a:endParaRPr lang="en-US" sz="2400" b="1" i="1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04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D1DF-D556-4219-B353-5645C00BF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720" y="292899"/>
            <a:ext cx="6377940" cy="648403"/>
          </a:xfrm>
        </p:spPr>
        <p:txBody>
          <a:bodyPr>
            <a:normAutofit/>
          </a:bodyPr>
          <a:lstStyle/>
          <a:p>
            <a:r>
              <a:rPr lang="fr-FR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4ABAD-C18F-4EAA-A330-2AEDBEF1D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4968552"/>
          </a:xfrm>
        </p:spPr>
        <p:txBody>
          <a:bodyPr>
            <a:normAutofit/>
          </a:bodyPr>
          <a:lstStyle/>
          <a:p>
            <a:pPr lvl="0"/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 the principles of Reinforcement Learning (RL) and Deep RL techniques ranging from Deep Q-Networks (DQN) to Deep Deterministic Policy Gradients (DDPG). </a:t>
            </a:r>
          </a:p>
          <a:p>
            <a:pPr lvl="0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0"/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Apply DRL techniques to train agents to walk, drive, or do other complicated tasks</a:t>
            </a:r>
          </a:p>
          <a:p>
            <a:pPr lvl="0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0"/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 how to use DRL methods in applications with many, interacting agents. </a:t>
            </a:r>
          </a:p>
          <a:p>
            <a:pPr lvl="0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 DRL models  for interactive agents to demonstrate collaboration or cooperation on a complex task</a:t>
            </a:r>
            <a:endParaRPr lang="fr-F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12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500" y="332656"/>
            <a:ext cx="6954004" cy="79208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transition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D03A2D1-B3B0-6D9D-386B-EC43C5F306FA}"/>
              </a:ext>
            </a:extLst>
          </p:cNvPr>
          <p:cNvSpPr txBox="1">
            <a:spLocks/>
          </p:cNvSpPr>
          <p:nvPr/>
        </p:nvSpPr>
        <p:spPr>
          <a:xfrm>
            <a:off x="0" y="1484784"/>
            <a:ext cx="9108504" cy="5373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b="0" i="0" dirty="0">
                <a:effectLst/>
                <a:latin typeface="Source Sans Pro" panose="020B0503030403020204" pitchFamily="34" charset="0"/>
              </a:rPr>
              <a:t>The transition function</a:t>
            </a:r>
            <a:r>
              <a:rPr lang="en-US" b="1" i="0" baseline="-25000" dirty="0">
                <a:effectLst/>
                <a:latin typeface="Source Sans Pro" panose="020B0503030403020204" pitchFamily="34" charset="0"/>
              </a:rPr>
              <a:t> 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</a:t>
            </a:r>
            <a:r>
              <a:rPr lang="en-US" b="1" i="1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(s’ | s, a),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determines how the state  </a:t>
            </a:r>
            <a:r>
              <a:rPr lang="en-US" b="1" i="1" dirty="0">
                <a:latin typeface="Source Sans Pro" panose="020B0503030403020204" pitchFamily="34" charset="0"/>
              </a:rPr>
              <a:t>s</a:t>
            </a:r>
            <a:r>
              <a:rPr lang="en-US" dirty="0">
                <a:latin typeface="Source Sans Pro" panose="020B0503030403020204" pitchFamily="34" charset="0"/>
              </a:rPr>
              <a:t> 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changes to the next state 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s’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after  the  action </a:t>
            </a:r>
            <a:r>
              <a:rPr lang="en-US" b="1" i="1" dirty="0">
                <a:effectLst/>
                <a:latin typeface="Source Sans Pro" panose="020B0503030403020204" pitchFamily="34" charset="0"/>
              </a:rPr>
              <a:t>a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has been selected.</a:t>
            </a:r>
          </a:p>
          <a:p>
            <a:pPr algn="l">
              <a:spcAft>
                <a:spcPts val="1200"/>
              </a:spcAft>
            </a:pPr>
            <a:r>
              <a:rPr lang="en-US" b="0" i="0" dirty="0">
                <a:effectLst/>
                <a:latin typeface="Source Sans Pro" panose="020B0503030403020204" pitchFamily="34" charset="0"/>
              </a:rPr>
              <a:t> In </a:t>
            </a:r>
            <a:r>
              <a:rPr lang="en-US" b="1" i="1" dirty="0">
                <a:effectLst/>
                <a:latin typeface="Source Sans Pro" panose="020B0503030403020204" pitchFamily="34" charset="0"/>
              </a:rPr>
              <a:t>model-free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reinforcement learning the transition function is implicit to the solution algorithm: the environment has access to the transition function, and uses it to compute the next state 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s’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, but the agent has not.</a:t>
            </a:r>
          </a:p>
          <a:p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</a:t>
            </a:r>
            <a:r>
              <a:rPr lang="en-US" b="1" i="1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(s’ | s, a) 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 </a:t>
            </a:r>
            <a:r>
              <a:rPr lang="en-US" b="1" dirty="0">
                <a:latin typeface="Source Sans Pro" panose="020B0503030403020204" pitchFamily="34" charset="0"/>
              </a:rPr>
              <a:t>state </a:t>
            </a:r>
            <a:r>
              <a:rPr lang="en-US" b="1" i="1" dirty="0">
                <a:latin typeface="Source Sans Pro" panose="020B0503030403020204" pitchFamily="34" charset="0"/>
              </a:rPr>
              <a:t>s</a:t>
            </a:r>
            <a:r>
              <a:rPr lang="en-US" b="1" dirty="0">
                <a:latin typeface="Source Sans Pro" panose="020B0503030403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Source Sans Pro" panose="020B0503030403020204" pitchFamily="34" charset="0"/>
              </a:rPr>
              <a:t> </a:t>
            </a:r>
            <a:r>
              <a:rPr lang="en-US" b="1" dirty="0">
                <a:latin typeface="Source Sans Pro" panose="020B0503030403020204" pitchFamily="34" charset="0"/>
              </a:rPr>
              <a:t>action </a:t>
            </a:r>
            <a:r>
              <a:rPr lang="en-US" b="1" i="1" dirty="0">
                <a:latin typeface="Source Sans Pro" panose="020B0503030403020204" pitchFamily="34" charset="0"/>
              </a:rPr>
              <a:t>a</a:t>
            </a:r>
            <a:r>
              <a:rPr lang="en-US" b="1" dirty="0">
                <a:latin typeface="Source Sans Pro" panose="020B0503030403020204" pitchFamily="34" charset="0"/>
              </a:rPr>
              <a:t> </a:t>
            </a:r>
            <a:r>
              <a:rPr lang="en-US" b="1" dirty="0">
                <a:latin typeface="Source Sans Pro" panose="020B0503030403020204" pitchFamily="34" charset="0"/>
                <a:sym typeface="Wingdings" panose="05000000000000000000" pitchFamily="2" charset="2"/>
              </a:rPr>
              <a:t></a:t>
            </a:r>
            <a:r>
              <a:rPr lang="en-US" b="1" dirty="0">
                <a:latin typeface="Source Sans Pro" panose="020B0503030403020204" pitchFamily="34" charset="0"/>
              </a:rPr>
              <a:t> state 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s’ </a:t>
            </a:r>
          </a:p>
          <a:p>
            <a:pPr lvl="1"/>
            <a:r>
              <a:rPr lang="en-US" b="0" i="0" dirty="0">
                <a:effectLst/>
                <a:latin typeface="Source Sans Pro" panose="020B0503030403020204" pitchFamily="34" charset="0"/>
              </a:rPr>
              <a:t>the </a:t>
            </a:r>
            <a:r>
              <a:rPr lang="en-US" b="1" i="0" dirty="0">
                <a:effectLst/>
                <a:latin typeface="Source Sans Pro" panose="020B0503030403020204" pitchFamily="34" charset="0"/>
              </a:rPr>
              <a:t>s-&gt;a 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part is chosen by the agent (policy)</a:t>
            </a:r>
          </a:p>
          <a:p>
            <a:pPr lvl="1"/>
            <a:r>
              <a:rPr lang="en-US" b="0" i="0" dirty="0">
                <a:effectLst/>
                <a:latin typeface="Source Sans Pro" panose="020B0503030403020204" pitchFamily="34" charset="0"/>
              </a:rPr>
              <a:t>the </a:t>
            </a:r>
            <a:r>
              <a:rPr lang="en-US" b="1" i="0" dirty="0">
                <a:effectLst/>
                <a:latin typeface="Source Sans Pro" panose="020B0503030403020204" pitchFamily="34" charset="0"/>
              </a:rPr>
              <a:t>a-&gt;s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’ part is chosen by the environment</a:t>
            </a:r>
          </a:p>
          <a:p>
            <a:pPr lvl="1"/>
            <a:endParaRPr lang="en-US" b="0" i="0" dirty="0"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b="0" i="0" dirty="0">
                <a:effectLst/>
                <a:latin typeface="Source Sans Pro" panose="020B0503030403020204" pitchFamily="34" charset="0"/>
              </a:rPr>
              <a:t>In </a:t>
            </a:r>
            <a:r>
              <a:rPr lang="en-US" b="1" i="1" dirty="0">
                <a:effectLst/>
                <a:latin typeface="Source Sans Pro" panose="020B0503030403020204" pitchFamily="34" charset="0"/>
              </a:rPr>
              <a:t>model-based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 reinforcement learning, the agent has its own transition function, an approximation of the environment’s transition function, which is learned from the environment feedback. </a:t>
            </a:r>
            <a:endParaRPr lang="en-US" sz="2400" b="1" i="1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/>
            <a:endParaRPr lang="en-US" sz="2400" b="1" i="1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40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500" y="332656"/>
            <a:ext cx="6954004" cy="79208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Episode/Trajectory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D03A2D1-B3B0-6D9D-386B-EC43C5F306FA}"/>
              </a:ext>
            </a:extLst>
          </p:cNvPr>
          <p:cNvSpPr txBox="1">
            <a:spLocks/>
          </p:cNvSpPr>
          <p:nvPr/>
        </p:nvSpPr>
        <p:spPr>
          <a:xfrm>
            <a:off x="0" y="1484784"/>
            <a:ext cx="9108504" cy="5373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baseline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Trajectory/Episode/Rollout is the sequence of &lt;</a:t>
            </a:r>
            <a:r>
              <a:rPr lang="en-US" b="1" i="1" u="none" strike="noStrike" baseline="0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state</a:t>
            </a:r>
            <a:r>
              <a:rPr lang="en-US" b="1" i="1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</a:t>
            </a:r>
            <a:r>
              <a:rPr lang="en-US" b="1" i="1" u="none" strike="noStrike" baseline="0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  <a:r>
              <a:rPr lang="en-US" b="1" i="1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</a:t>
            </a:r>
            <a:r>
              <a:rPr lang="en-US" b="1" i="1" u="none" strike="noStrike" baseline="0" dirty="0" err="1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reward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&gt; from start to finish</a:t>
            </a:r>
          </a:p>
          <a:p>
            <a:endParaRPr lang="en-US" b="0" i="0" u="none" strike="noStrike" baseline="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/>
            <a:r>
              <a:rPr lang="en-US" b="0" i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 denote the trajectory as </a:t>
            </a:r>
            <a:r>
              <a:rPr lang="en-US" b="1" i="1" u="none" strike="noStrike" baseline="0" dirty="0">
                <a:latin typeface="StandardSymL-Slant_167"/>
                <a:ea typeface="Source Sans Pro" panose="020B0503030403020204" pitchFamily="34" charset="0"/>
              </a:rPr>
              <a:t>τ</a:t>
            </a:r>
            <a:r>
              <a:rPr lang="en-US" b="1" i="1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= {&lt;</a:t>
            </a:r>
            <a:r>
              <a:rPr lang="en-US" b="1" i="1" u="none" strike="noStrike" baseline="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  <a:r>
              <a:rPr lang="en-US" b="1" i="1" baseline="-25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</a:t>
            </a:r>
            <a:r>
              <a:rPr lang="en-US" b="1" i="1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a</a:t>
            </a:r>
            <a:r>
              <a:rPr lang="en-US" b="1" i="1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</a:t>
            </a:r>
            <a:r>
              <a:rPr lang="en-US" b="1" i="1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r</a:t>
            </a:r>
            <a:r>
              <a:rPr lang="en-US" b="1" i="1" u="none" strike="noStrike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</a:t>
            </a:r>
            <a:r>
              <a:rPr lang="en-US" b="1" i="1" u="none" strike="noStrike" dirty="0">
                <a:latin typeface="Source Sans Pro" panose="020B0503030403020204" pitchFamily="34" charset="0"/>
                <a:ea typeface="Source Sans Pro" panose="020B0503030403020204" pitchFamily="34" charset="0"/>
              </a:rPr>
              <a:t>&gt;</a:t>
            </a:r>
            <a:r>
              <a:rPr lang="en-US" b="1" i="1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 &lt;s</a:t>
            </a:r>
            <a:r>
              <a:rPr lang="en-US" b="1" i="1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t+1</a:t>
            </a:r>
            <a:r>
              <a:rPr lang="en-US" b="1" i="1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a</a:t>
            </a:r>
            <a:r>
              <a:rPr lang="en-US" b="1" i="1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t+1</a:t>
            </a:r>
            <a:r>
              <a:rPr lang="en-US" b="1" i="1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r</a:t>
            </a:r>
            <a:r>
              <a:rPr lang="en-US" b="1" i="1" u="none" strike="noStrike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t+1</a:t>
            </a:r>
            <a:r>
              <a:rPr lang="en-US" b="1" i="1" u="none" strike="noStrike" dirty="0">
                <a:latin typeface="Source Sans Pro" panose="020B0503030403020204" pitchFamily="34" charset="0"/>
                <a:ea typeface="Source Sans Pro" panose="020B0503030403020204" pitchFamily="34" charset="0"/>
              </a:rPr>
              <a:t>&gt;</a:t>
            </a:r>
            <a:r>
              <a:rPr lang="en-US" b="1" i="1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  ...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}</a:t>
            </a:r>
          </a:p>
          <a:p>
            <a:pPr algn="l"/>
            <a:endParaRPr lang="en-US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Episodic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problems have an end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Each round of a game is an episode</a:t>
            </a:r>
          </a:p>
          <a:p>
            <a:pPr algn="l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Continuous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problems continue for ever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robot that continuously manages manufacturing or warehouse automation</a:t>
            </a:r>
          </a:p>
        </p:txBody>
      </p:sp>
    </p:spTree>
    <p:extLst>
      <p:ext uri="{BB962C8B-B14F-4D97-AF65-F5344CB8AC3E}">
        <p14:creationId xmlns:p14="http://schemas.microsoft.com/office/powerpoint/2010/main" val="54118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752" y="175966"/>
            <a:ext cx="6954004" cy="79208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Rewards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D03A2D1-B3B0-6D9D-386B-EC43C5F306FA}"/>
              </a:ext>
            </a:extLst>
          </p:cNvPr>
          <p:cNvSpPr txBox="1">
            <a:spLocks/>
          </p:cNvSpPr>
          <p:nvPr/>
        </p:nvSpPr>
        <p:spPr>
          <a:xfrm>
            <a:off x="0" y="1052736"/>
            <a:ext cx="9108504" cy="5805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</a:t>
            </a:r>
            <a:r>
              <a:rPr lang="en-US" sz="2400" b="1" i="1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-US" sz="2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US" sz="2400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s,s</a:t>
            </a:r>
            <a:r>
              <a:rPr lang="en-US" sz="2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’)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is the Reward received after action 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transitions from state 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to state 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s’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reward is fundamental in RL because it’s the only feedback for the agent to choose the best actions.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cumulative reward (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Return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 can be written as the sum of all rewards in the 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Trajectory/Episode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sequence.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Which is equivalent to: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 descr="Rewards">
            <a:extLst>
              <a:ext uri="{FF2B5EF4-FFF2-40B4-BE49-F238E27FC236}">
                <a16:creationId xmlns:a16="http://schemas.microsoft.com/office/drawing/2014/main" id="{0264900D-B625-9E9C-E2A6-7AE43945A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500" y="3858924"/>
            <a:ext cx="6552728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wards">
            <a:extLst>
              <a:ext uri="{FF2B5EF4-FFF2-40B4-BE49-F238E27FC236}">
                <a16:creationId xmlns:a16="http://schemas.microsoft.com/office/drawing/2014/main" id="{C82CA5C4-A576-A2B6-063D-722F25CAF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5517232"/>
            <a:ext cx="2975716" cy="127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71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500" y="332656"/>
            <a:ext cx="6954004" cy="79208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Discount factor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D03A2D1-B3B0-6D9D-386B-EC43C5F306FA}"/>
              </a:ext>
            </a:extLst>
          </p:cNvPr>
          <p:cNvSpPr txBox="1">
            <a:spLocks/>
          </p:cNvSpPr>
          <p:nvPr/>
        </p:nvSpPr>
        <p:spPr>
          <a:xfrm>
            <a:off x="0" y="1052736"/>
            <a:ext cx="9108504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Gamma </a:t>
            </a: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𝛾</a:t>
            </a: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  is the discount factor, discounting the importance of future rewards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It must be between 0 and 1. Most of the time between 0.95 and 0.99.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larger the gamma, the smaller the discount. This means our agent cares more about the 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long-term reward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smaller the gamma, the bigger the discount. This means our agent cares more about the short term reward (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Immediate Reward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).</a:t>
            </a: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Sometimes ignored (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𝛾 </a:t>
            </a: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=1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 in episodic problems.</a:t>
            </a:r>
          </a:p>
        </p:txBody>
      </p:sp>
      <p:pic>
        <p:nvPicPr>
          <p:cNvPr id="5" name="Picture 2" descr="Rewards">
            <a:extLst>
              <a:ext uri="{FF2B5EF4-FFF2-40B4-BE49-F238E27FC236}">
                <a16:creationId xmlns:a16="http://schemas.microsoft.com/office/drawing/2014/main" id="{B3B0064C-F208-DB00-384E-03F5B584C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653136"/>
            <a:ext cx="5595124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21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476672"/>
            <a:ext cx="6954004" cy="792088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Examples of RL problems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EC2C2A-7599-3336-CE21-18C2067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6792"/>
            <a:ext cx="9144000" cy="5301208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202123"/>
                </a:solidFill>
                <a:effectLst/>
                <a:latin typeface="-apple-system"/>
              </a:rPr>
              <a:t>Frozen Lake</a:t>
            </a:r>
            <a:endParaRPr lang="ar-DZ" b="1" i="0" dirty="0">
              <a:solidFill>
                <a:srgbClr val="202123"/>
              </a:solidFill>
              <a:effectLst/>
              <a:latin typeface="-apple-system"/>
            </a:endParaRPr>
          </a:p>
          <a:p>
            <a:pPr lvl="1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Goal: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cross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0" i="0" dirty="0">
                <a:solidFill>
                  <a:srgbClr val="202123"/>
                </a:solidFill>
                <a:effectLst/>
                <a:latin typeface="-apple-system"/>
              </a:rPr>
              <a:t>a frozen lake from start to goal without falling into any holes.</a:t>
            </a:r>
            <a:endParaRPr lang="ar-DZ" b="0" i="0" dirty="0">
              <a:solidFill>
                <a:srgbClr val="202123"/>
              </a:solidFill>
              <a:effectLst/>
              <a:latin typeface="-apple-system"/>
            </a:endParaRPr>
          </a:p>
          <a:p>
            <a:pPr lvl="1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State: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player’s current position as </a:t>
            </a:r>
            <a:r>
              <a:rPr lang="en-US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current_row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* </a:t>
            </a:r>
            <a:r>
              <a:rPr lang="en-US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nrows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+ </a:t>
            </a:r>
            <a:r>
              <a:rPr lang="en-US" b="1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current_col</a:t>
            </a:r>
            <a:endParaRPr lang="en-US" b="1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Actions: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direction to move the player: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left,  right, down, up</a:t>
            </a:r>
          </a:p>
          <a:p>
            <a:pPr lvl="1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Reward: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reach goal: +1, reach hole: 0, reach frozen: 0</a:t>
            </a:r>
          </a:p>
        </p:txBody>
      </p:sp>
      <p:pic>
        <p:nvPicPr>
          <p:cNvPr id="2050" name="Picture 2" descr="Frozen Lake - Gym Documentation">
            <a:extLst>
              <a:ext uri="{FF2B5EF4-FFF2-40B4-BE49-F238E27FC236}">
                <a16:creationId xmlns:a16="http://schemas.microsoft.com/office/drawing/2014/main" id="{98D97A30-EA9D-3748-07ED-3269D237B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573016"/>
            <a:ext cx="4032448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5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476672"/>
            <a:ext cx="6954004" cy="792088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Examples of RL problems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EC2C2A-7599-3336-CE21-18C2067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6792"/>
            <a:ext cx="9144000" cy="530120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Cart-Pole Balancing</a:t>
            </a:r>
          </a:p>
          <a:p>
            <a:pPr lvl="1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Goal: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Balance the pole on top of a moving cart</a:t>
            </a:r>
          </a:p>
          <a:p>
            <a:pPr lvl="1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State: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Pole angle, angular speed, cart position, horizontal velocity.</a:t>
            </a:r>
          </a:p>
          <a:p>
            <a:pPr lvl="1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Actions: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horizontal force to the cart</a:t>
            </a:r>
          </a:p>
          <a:p>
            <a:pPr lvl="1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Reward: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1 at each time step if the pole is upright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E3631E5-A689-4B4B-3803-62815B9CB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5" y="3933056"/>
            <a:ext cx="2545808" cy="27919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715BA3D-799A-7280-E168-9403E145A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4351001"/>
            <a:ext cx="5175291" cy="23992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924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98154"/>
            <a:ext cx="6954004" cy="792088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Examples of RL problems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EC2C2A-7599-3336-CE21-18C2067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Grasping Objects with Robotic Arm</a:t>
            </a:r>
          </a:p>
          <a:p>
            <a:pPr lvl="1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Goal: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Pick an object of different shapes</a:t>
            </a:r>
          </a:p>
          <a:p>
            <a:pPr lvl="1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State: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Raw pixels from camera.</a:t>
            </a:r>
          </a:p>
          <a:p>
            <a:pPr lvl="1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Actions: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Move arm (</a:t>
            </a:r>
            <a:r>
              <a:rPr lang="es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 x, y, z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movement) + Grasp.</a:t>
            </a:r>
          </a:p>
          <a:p>
            <a:pPr lvl="1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Reward: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Positive when pickup is successful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Google Has a Room Full of Robot Arms Learning Hand-Eye Coordination">
            <a:extLst>
              <a:ext uri="{FF2B5EF4-FFF2-40B4-BE49-F238E27FC236}">
                <a16:creationId xmlns:a16="http://schemas.microsoft.com/office/drawing/2014/main" id="{930FCBD5-8552-7159-A219-750A78EE8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356993"/>
            <a:ext cx="5328592" cy="350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king up objects within reach for robots thanks to new 'grasp maps' -  Create">
            <a:extLst>
              <a:ext uri="{FF2B5EF4-FFF2-40B4-BE49-F238E27FC236}">
                <a16:creationId xmlns:a16="http://schemas.microsoft.com/office/drawing/2014/main" id="{80977651-BF07-B486-EC83-511C45925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6993"/>
            <a:ext cx="3635896" cy="349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5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98154"/>
            <a:ext cx="6954004" cy="792088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Examples of RL problems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EC2C2A-7599-3336-CE21-18C2067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Microservice Instances Selection and Load Balancing in Fog Computing</a:t>
            </a:r>
          </a:p>
          <a:p>
            <a:pPr lvl="1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Goal: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Ensuring a trade-off between service delay and load balancing </a:t>
            </a:r>
          </a:p>
          <a:p>
            <a:pPr lvl="1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State: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load of microservice instances, IoT Request, Fog Node state,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etc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Actions: </a:t>
            </a:r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best Physical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execution</a:t>
            </a:r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 plan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lvl="1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Reward: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Deadline violation and the load imbalance degree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7D1473F-B7BB-0908-74A7-C52405D30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3140968"/>
            <a:ext cx="9070404" cy="368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2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98154"/>
            <a:ext cx="6954004" cy="792088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Examples of RL problems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EC2C2A-7599-3336-CE21-18C2067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580526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Join Query Optimization  using Deep Reinforcement Learning </a:t>
            </a:r>
          </a:p>
          <a:p>
            <a:pPr lvl="1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Goal: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Generating the best Query Execution Plan (i.e., the best join order) </a:t>
            </a:r>
          </a:p>
          <a:p>
            <a:pPr lvl="1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State: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Query, the current Join Query Plan, join Selectivity,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etc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Actions: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best next Join Order.</a:t>
            </a:r>
          </a:p>
          <a:p>
            <a:pPr lvl="1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Reward: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Estimated Cost or real Execution Cost or real Execution Time</a:t>
            </a:r>
          </a:p>
        </p:txBody>
      </p:sp>
      <p:pic>
        <p:nvPicPr>
          <p:cNvPr id="1026" name="Picture 2" descr="An overview of the ReJoin framework">
            <a:extLst>
              <a:ext uri="{FF2B5EF4-FFF2-40B4-BE49-F238E27FC236}">
                <a16:creationId xmlns:a16="http://schemas.microsoft.com/office/drawing/2014/main" id="{AE8ED159-CFAC-50DA-7D3B-710F10DBD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96952"/>
            <a:ext cx="7272808" cy="381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04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98154"/>
            <a:ext cx="6954004" cy="792088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Examples of RL problems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EC2C2A-7599-3336-CE21-18C2067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>
            <a:norm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Other reinforcement learning problems:</a:t>
            </a:r>
          </a:p>
          <a:p>
            <a:pPr marL="0" indent="0"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Fly a helicopter </a:t>
            </a:r>
            <a:r>
              <a:rPr lang="en-US" b="0" i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 </a:t>
            </a:r>
            <a:r>
              <a:rPr lang="en-US" b="1" i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Reward</a:t>
            </a:r>
            <a:r>
              <a:rPr lang="en-US" b="0" i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air time, inverse distance, ...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0" i="0" u="none" strike="noStrike" baseline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Make a robot walk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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Reward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distance, speed, ...</a:t>
            </a:r>
          </a:p>
          <a:p>
            <a:pPr marL="457200" lvl="1" indent="0"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Manage an investment portfolio </a:t>
            </a:r>
            <a:r>
              <a:rPr lang="en-US" b="0" i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 </a:t>
            </a:r>
            <a:r>
              <a:rPr lang="en-US" b="1" i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Reward</a:t>
            </a:r>
            <a:r>
              <a:rPr lang="en-US" b="0" i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gains, gains minus risk, ...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0" i="0" u="none" strike="noStrike" baseline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 a power station </a:t>
            </a:r>
            <a:r>
              <a:rPr lang="en-US" b="0" i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 </a:t>
            </a:r>
            <a:r>
              <a:rPr lang="en-US" b="1" i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Reward</a:t>
            </a:r>
            <a:r>
              <a:rPr lang="en-US" b="0" i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efficiency, ...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0" i="0" u="none" strike="noStrike" baseline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i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Play video or board games </a:t>
            </a:r>
            <a:r>
              <a:rPr lang="en-US" b="0" i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anose="05000000000000000000" pitchFamily="2" charset="2"/>
              </a:rPr>
              <a:t> </a:t>
            </a:r>
            <a:r>
              <a:rPr lang="en-US" b="1" i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Reward</a:t>
            </a:r>
            <a:r>
              <a:rPr lang="en-US" b="0" i="0" u="none" strike="noStrike" baseline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win, maximize score, ...</a:t>
            </a:r>
          </a:p>
          <a:p>
            <a:pPr algn="l"/>
            <a:endParaRPr lang="en-US" b="0" i="0" u="none" strike="noStrike" baseline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801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D1DF-D556-4219-B353-5645C00BF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720" y="292899"/>
            <a:ext cx="6377940" cy="648403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Prerequisites</a:t>
            </a:r>
            <a:endParaRPr lang="fr-FR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4ABAD-C18F-4EAA-A330-2AEDBEF1D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4968552"/>
          </a:xfrm>
        </p:spPr>
        <p:txBody>
          <a:bodyPr>
            <a:normAutofit/>
          </a:bodyPr>
          <a:lstStyle/>
          <a:p>
            <a:pPr lvl="0"/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Machine Learning</a:t>
            </a:r>
          </a:p>
          <a:p>
            <a:pPr lvl="0"/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Deep Learning</a:t>
            </a:r>
          </a:p>
          <a:p>
            <a:pPr lvl="0"/>
            <a:endParaRPr lang="fr-F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51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98154"/>
            <a:ext cx="6954004" cy="792088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Kinds of RL algorithms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EC2C2A-7599-3336-CE21-18C2067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Policy π: the agent’s brain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Policy 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π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 is the brain of our Agent, it’s the function that tells us what action to take given the state we are in. So it defines the agent’s behavior at a given time.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This Policy is the function we want to learn, our goal is to find the 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policy π*, 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policy that maximizes expected return when the agent acts according to it. 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Picture 2" descr="Policy">
            <a:extLst>
              <a:ext uri="{FF2B5EF4-FFF2-40B4-BE49-F238E27FC236}">
                <a16:creationId xmlns:a16="http://schemas.microsoft.com/office/drawing/2014/main" id="{C560482C-92A4-28C2-9D45-CFD56D9EC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398093"/>
            <a:ext cx="7102728" cy="22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857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98154"/>
            <a:ext cx="6954004" cy="79208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Kinds of RL algorithms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EC2C2A-7599-3336-CE21-18C2067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>
            <a:normAutofit/>
          </a:bodyPr>
          <a:lstStyle/>
          <a:p>
            <a:pPr algn="l">
              <a:spcAft>
                <a:spcPts val="1200"/>
              </a:spcAft>
            </a:pPr>
            <a:r>
              <a:rPr lang="en-US" sz="2400" b="0" i="0" dirty="0">
                <a:effectLst/>
                <a:latin typeface="Source Sans Pro" panose="020B0503030403020204" pitchFamily="34" charset="0"/>
              </a:rPr>
              <a:t>There are two approaches to train our agent to find this optimal policy </a:t>
            </a:r>
            <a:r>
              <a:rPr lang="en-US" sz="2800" b="1" i="0" dirty="0">
                <a:effectLst/>
                <a:latin typeface="Source Sans Pro" panose="020B0503030403020204" pitchFamily="34" charset="0"/>
              </a:rPr>
              <a:t>π* </a:t>
            </a:r>
            <a:r>
              <a:rPr lang="en-US" i="0" dirty="0">
                <a:effectLst/>
                <a:latin typeface="Source Sans Pro" panose="020B0503030403020204" pitchFamily="34" charset="0"/>
              </a:rPr>
              <a:t>(</a:t>
            </a:r>
            <a:r>
              <a:rPr lang="en-US" b="1" i="1" dirty="0">
                <a:effectLst/>
                <a:latin typeface="Source Sans Pro" panose="020B0503030403020204" pitchFamily="34" charset="0"/>
              </a:rPr>
              <a:t>model-free</a:t>
            </a:r>
            <a:r>
              <a:rPr lang="en-US" i="0" dirty="0">
                <a:effectLst/>
                <a:latin typeface="Source Sans Pro" panose="020B0503030403020204" pitchFamily="34" charset="0"/>
              </a:rPr>
              <a:t>)</a:t>
            </a:r>
            <a:r>
              <a:rPr lang="en-US" sz="2400" b="0" i="0" dirty="0">
                <a:effectLst/>
                <a:latin typeface="Source Sans Pro" panose="020B0503030403020204" pitchFamily="34" charset="0"/>
              </a:rPr>
              <a:t>:</a:t>
            </a:r>
          </a:p>
          <a:p>
            <a:pPr algn="l"/>
            <a:endParaRPr lang="en-US" sz="2400" b="0" i="0" dirty="0">
              <a:effectLst/>
              <a:latin typeface="Source Sans Pro" panose="020B0503030403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Source Sans Pro" panose="020B0503030403020204" pitchFamily="34" charset="0"/>
              </a:rPr>
              <a:t>Indirectly</a:t>
            </a:r>
            <a:r>
              <a:rPr lang="en-US" sz="2400" dirty="0">
                <a:latin typeface="Source Sans Pro" panose="020B0503030403020204" pitchFamily="34" charset="0"/>
              </a:rPr>
              <a:t>, by teaching the agent to learn which state is more </a:t>
            </a:r>
            <a:r>
              <a:rPr lang="en-US" sz="2400" b="1" dirty="0">
                <a:latin typeface="Source Sans Pro" panose="020B0503030403020204" pitchFamily="34" charset="0"/>
              </a:rPr>
              <a:t>valuable</a:t>
            </a:r>
            <a:r>
              <a:rPr lang="en-US" sz="2400" dirty="0">
                <a:latin typeface="Source Sans Pro" panose="020B0503030403020204" pitchFamily="34" charset="0"/>
              </a:rPr>
              <a:t> and then take the action that leads to the more valuable states: </a:t>
            </a:r>
            <a:r>
              <a:rPr lang="en-US" sz="3000" b="1" i="1" u="sng" dirty="0">
                <a:latin typeface="Source Sans Pro" panose="020B0503030403020204" pitchFamily="34" charset="0"/>
              </a:rPr>
              <a:t>Value-Based Methods</a:t>
            </a:r>
            <a:r>
              <a:rPr lang="en-US" sz="3000" dirty="0">
                <a:latin typeface="Source Sans Pro" panose="020B0503030403020204" pitchFamily="34" charset="0"/>
              </a:rPr>
              <a:t>.</a:t>
            </a:r>
          </a:p>
          <a:p>
            <a:pPr>
              <a:spcAft>
                <a:spcPts val="1200"/>
              </a:spcAft>
            </a:pPr>
            <a:endParaRPr lang="en-US" sz="2400" dirty="0">
              <a:latin typeface="Source Sans Pro" panose="020B0503030403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400" b="1" i="0" dirty="0">
                <a:effectLst/>
                <a:latin typeface="Source Sans Pro" panose="020B0503030403020204" pitchFamily="34" charset="0"/>
              </a:rPr>
              <a:t>Directly,</a:t>
            </a:r>
            <a:r>
              <a:rPr lang="en-US" sz="2400" b="0" i="0" dirty="0">
                <a:effectLst/>
                <a:latin typeface="Source Sans Pro" panose="020B0503030403020204" pitchFamily="34" charset="0"/>
              </a:rPr>
              <a:t> by teaching the agent to learn which </a:t>
            </a:r>
            <a:r>
              <a:rPr lang="en-US" sz="2400" b="1" i="0" dirty="0">
                <a:effectLst/>
                <a:latin typeface="Source Sans Pro" panose="020B0503030403020204" pitchFamily="34" charset="0"/>
              </a:rPr>
              <a:t>action to take,</a:t>
            </a:r>
            <a:r>
              <a:rPr lang="en-US" sz="2400" b="0" i="0" dirty="0">
                <a:effectLst/>
                <a:latin typeface="Source Sans Pro" panose="020B0503030403020204" pitchFamily="34" charset="0"/>
              </a:rPr>
              <a:t> given the current state:</a:t>
            </a:r>
            <a:r>
              <a:rPr lang="en-US" sz="3000" b="0" i="0" dirty="0">
                <a:effectLst/>
                <a:latin typeface="Source Sans Pro" panose="020B0503030403020204" pitchFamily="34" charset="0"/>
              </a:rPr>
              <a:t> </a:t>
            </a:r>
            <a:r>
              <a:rPr lang="en-US" sz="3000" b="1" i="1" u="sng" dirty="0">
                <a:effectLst/>
                <a:latin typeface="Source Sans Pro" panose="020B0503030403020204" pitchFamily="34" charset="0"/>
              </a:rPr>
              <a:t>Policy-Based Methods.</a:t>
            </a:r>
            <a:endParaRPr lang="en-US" sz="2400" b="0" i="1" u="sng" dirty="0">
              <a:effectLst/>
              <a:latin typeface="Source Sans Pro" panose="020B0503030403020204" pitchFamily="34" charset="0"/>
            </a:endParaRPr>
          </a:p>
          <a:p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9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98154"/>
            <a:ext cx="6954004" cy="792088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Kinds of RL algorithms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EC2C2A-7599-3336-CE21-18C2067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Source Sans Pro" panose="020B0503030403020204" pitchFamily="34" charset="0"/>
              </a:rPr>
              <a:t>Value-based methods: </a:t>
            </a:r>
          </a:p>
          <a:p>
            <a:r>
              <a:rPr lang="en-US" sz="2000" dirty="0">
                <a:latin typeface="Source Sans Pro" panose="020B0503030403020204" pitchFamily="34" charset="0"/>
              </a:rPr>
              <a:t>In value-based methods, instead of learning a policy function, we </a:t>
            </a:r>
            <a:r>
              <a:rPr lang="en-US" sz="2000" b="1" dirty="0">
                <a:latin typeface="Source Sans Pro" panose="020B0503030403020204" pitchFamily="34" charset="0"/>
              </a:rPr>
              <a:t>learn a value function</a:t>
            </a:r>
            <a:r>
              <a:rPr lang="en-US" sz="2000" dirty="0">
                <a:latin typeface="Source Sans Pro" panose="020B0503030403020204" pitchFamily="34" charset="0"/>
              </a:rPr>
              <a:t> that maps a state to the expected value </a:t>
            </a:r>
            <a:r>
              <a:rPr lang="en-US" sz="2000" b="1" dirty="0">
                <a:latin typeface="Source Sans Pro" panose="020B0503030403020204" pitchFamily="34" charset="0"/>
              </a:rPr>
              <a:t>of being at that state.</a:t>
            </a:r>
            <a:endParaRPr lang="en-US" sz="2000" dirty="0">
              <a:latin typeface="Source Sans Pro" panose="020B0503030403020204" pitchFamily="34" charset="0"/>
            </a:endParaRPr>
          </a:p>
          <a:p>
            <a:r>
              <a:rPr lang="en-US" sz="2000" dirty="0">
                <a:latin typeface="Source Sans Pro" panose="020B0503030403020204" pitchFamily="34" charset="0"/>
              </a:rPr>
              <a:t>The value of a state is the </a:t>
            </a:r>
            <a:r>
              <a:rPr lang="en-US" sz="2000" b="1" dirty="0">
                <a:latin typeface="Source Sans Pro" panose="020B0503030403020204" pitchFamily="34" charset="0"/>
              </a:rPr>
              <a:t>expected discounted return</a:t>
            </a:r>
            <a:r>
              <a:rPr lang="en-US" sz="2000" dirty="0">
                <a:latin typeface="Source Sans Pro" panose="020B0503030403020204" pitchFamily="34" charset="0"/>
              </a:rPr>
              <a:t> the agent can get if it starts in that state</a:t>
            </a:r>
            <a:r>
              <a:rPr lang="en-US" sz="2000" b="1" dirty="0">
                <a:latin typeface="Source Sans Pro" panose="020B0503030403020204" pitchFamily="34" charset="0"/>
              </a:rPr>
              <a:t>, </a:t>
            </a:r>
            <a:r>
              <a:rPr lang="en-US" sz="2000" dirty="0">
                <a:latin typeface="Source Sans Pro" panose="020B0503030403020204" pitchFamily="34" charset="0"/>
              </a:rPr>
              <a:t>and then acts according to our policy</a:t>
            </a:r>
            <a:r>
              <a:rPr lang="en-US" sz="2000" b="1" dirty="0">
                <a:latin typeface="Source Sans Pro" panose="020B0503030403020204" pitchFamily="34" charset="0"/>
              </a:rPr>
              <a:t>.</a:t>
            </a:r>
          </a:p>
          <a:p>
            <a:endParaRPr lang="en-US" sz="2000" dirty="0">
              <a:latin typeface="Source Sans Pro" panose="020B0503030403020204" pitchFamily="34" charset="0"/>
            </a:endParaRPr>
          </a:p>
          <a:p>
            <a:endParaRPr lang="en-US" sz="2000" dirty="0">
              <a:latin typeface="Source Sans Pro" panose="020B0503030403020204" pitchFamily="34" charset="0"/>
            </a:endParaRPr>
          </a:p>
          <a:p>
            <a:endParaRPr lang="en-US" sz="2000" dirty="0">
              <a:latin typeface="Source Sans Pro" panose="020B0503030403020204" pitchFamily="34" charset="0"/>
            </a:endParaRPr>
          </a:p>
          <a:p>
            <a:endParaRPr lang="en-US" sz="2000" dirty="0">
              <a:latin typeface="Source Sans Pro" panose="020B0503030403020204" pitchFamily="34" charset="0"/>
            </a:endParaRPr>
          </a:p>
          <a:p>
            <a:endParaRPr lang="en-US" sz="2000" dirty="0">
              <a:latin typeface="Source Sans Pro" panose="020B0503030403020204" pitchFamily="34" charset="0"/>
            </a:endParaRPr>
          </a:p>
          <a:p>
            <a:endParaRPr lang="en-US" sz="2000" dirty="0">
              <a:latin typeface="Source Sans Pro" panose="020B0503030403020204" pitchFamily="34" charset="0"/>
            </a:endParaRPr>
          </a:p>
          <a:p>
            <a:endParaRPr lang="en-US" sz="2000" dirty="0">
              <a:latin typeface="Source Sans Pro" panose="020B0503030403020204" pitchFamily="34" charset="0"/>
            </a:endParaRPr>
          </a:p>
          <a:p>
            <a:r>
              <a:rPr lang="en-US" sz="2000" dirty="0">
                <a:latin typeface="Source Sans Pro" panose="020B0503030403020204" pitchFamily="34" charset="0"/>
              </a:rPr>
              <a:t>“Act according to our policy” just means that our policy is </a:t>
            </a:r>
            <a:r>
              <a:rPr lang="en-US" sz="2000" b="1" dirty="0">
                <a:latin typeface="Source Sans Pro" panose="020B0503030403020204" pitchFamily="34" charset="0"/>
              </a:rPr>
              <a:t>“going to the state with the highest value”.</a:t>
            </a:r>
            <a:endParaRPr lang="en-US" sz="2000" dirty="0">
              <a:latin typeface="Source Sans Pro" panose="020B0503030403020204" pitchFamily="34" charset="0"/>
            </a:endParaRPr>
          </a:p>
        </p:txBody>
      </p:sp>
      <p:pic>
        <p:nvPicPr>
          <p:cNvPr id="4" name="Picture 2" descr="Value based RL">
            <a:extLst>
              <a:ext uri="{FF2B5EF4-FFF2-40B4-BE49-F238E27FC236}">
                <a16:creationId xmlns:a16="http://schemas.microsoft.com/office/drawing/2014/main" id="{F46597EF-3D2F-669F-7A0A-462A1B936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01008"/>
            <a:ext cx="7848872" cy="195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89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98154"/>
            <a:ext cx="6954004" cy="792088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Kinds of RL algorithms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EC2C2A-7599-3336-CE21-18C2067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latin typeface="Source Sans Pro" panose="020B0503030403020204" pitchFamily="34" charset="0"/>
              </a:rPr>
              <a:t>Value-based methods: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</a:rPr>
              <a:t>Here we see that our </a:t>
            </a:r>
            <a:r>
              <a:rPr lang="en-US" b="1" dirty="0">
                <a:latin typeface="Source Sans Pro" panose="020B0503030403020204" pitchFamily="34" charset="0"/>
              </a:rPr>
              <a:t>value function </a:t>
            </a:r>
            <a:r>
              <a:rPr lang="en-US" dirty="0">
                <a:latin typeface="Source Sans Pro" panose="020B0503030403020204" pitchFamily="34" charset="0"/>
              </a:rPr>
              <a:t>defined values for each possible state.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</a:rPr>
              <a:t>At each step our policy will select the state with the biggest value defined by the value function: -7, then -6, then -5 (and so on) to attain the goal.</a:t>
            </a:r>
          </a:p>
        </p:txBody>
      </p:sp>
      <p:pic>
        <p:nvPicPr>
          <p:cNvPr id="5" name="Picture 2" descr="Value based RL">
            <a:extLst>
              <a:ext uri="{FF2B5EF4-FFF2-40B4-BE49-F238E27FC236}">
                <a16:creationId xmlns:a16="http://schemas.microsoft.com/office/drawing/2014/main" id="{D73BFE6F-562B-12F4-9D11-A44C3843C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7047663" cy="35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33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98154"/>
            <a:ext cx="6954004" cy="792088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Kinds of RL algorithms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EC2C2A-7599-3336-CE21-18C2067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Policy-Based Methods (Policy Optimization): </a:t>
            </a:r>
          </a:p>
          <a:p>
            <a:r>
              <a:rPr lang="en-US" sz="2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 Policy-Based methods, </a:t>
            </a:r>
            <a:r>
              <a:rPr lang="en-US" sz="21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 learn a policy function directly.</a:t>
            </a:r>
            <a:endParaRPr lang="en-US" sz="2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1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This function will define a mapping from each state to the best corresponding action. Alternatively, it could define </a:t>
            </a:r>
            <a:r>
              <a:rPr lang="en-US" sz="21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probability distribution over the set of possible actions at that state.</a:t>
            </a:r>
          </a:p>
          <a:p>
            <a:endParaRPr lang="en-US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 have two types of policies:</a:t>
            </a:r>
          </a:p>
          <a:p>
            <a:pPr lvl="1"/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Deterministic</a:t>
            </a:r>
          </a:p>
          <a:p>
            <a:pPr lvl="1"/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Stochastic </a:t>
            </a: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D4B7C3-EABD-667A-35A7-B5E259FCA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2924944"/>
            <a:ext cx="504056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2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98154"/>
            <a:ext cx="6954004" cy="792088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Kinds of RL algorithms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EC2C2A-7599-3336-CE21-18C2067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Policy-Based Methods</a:t>
            </a:r>
          </a:p>
          <a:p>
            <a:pPr lvl="1"/>
            <a:r>
              <a:rPr lang="en-US" sz="2200" b="1" i="1" dirty="0">
                <a:latin typeface="Source Sans Pro" panose="020B0503030403020204" pitchFamily="34" charset="0"/>
              </a:rPr>
              <a:t>Deterministic</a:t>
            </a:r>
            <a:r>
              <a:rPr lang="en-US" sz="2200" dirty="0">
                <a:latin typeface="Source Sans Pro" panose="020B0503030403020204" pitchFamily="34" charset="0"/>
              </a:rPr>
              <a:t>: a policy at a given state </a:t>
            </a:r>
            <a:r>
              <a:rPr lang="en-US" sz="2200" b="1" dirty="0">
                <a:latin typeface="Source Sans Pro" panose="020B0503030403020204" pitchFamily="34" charset="0"/>
              </a:rPr>
              <a:t>will always return the same action.</a:t>
            </a:r>
            <a:endParaRPr lang="en-US" sz="2200" dirty="0">
              <a:latin typeface="Source Sans Pro" panose="020B0503030403020204" pitchFamily="34" charset="0"/>
            </a:endParaRPr>
          </a:p>
          <a:p>
            <a:endParaRPr lang="en-US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2B96BDC-4BB5-CD67-0A7B-45A44183D0AF}"/>
              </a:ext>
            </a:extLst>
          </p:cNvPr>
          <p:cNvGrpSpPr/>
          <p:nvPr/>
        </p:nvGrpSpPr>
        <p:grpSpPr>
          <a:xfrm>
            <a:off x="1907704" y="2788842"/>
            <a:ext cx="5400600" cy="606500"/>
            <a:chOff x="3909196" y="2043466"/>
            <a:chExt cx="4442913" cy="606500"/>
          </a:xfrm>
        </p:grpSpPr>
        <p:pic>
          <p:nvPicPr>
            <p:cNvPr id="6" name="Picture 2" descr="Policy">
              <a:extLst>
                <a:ext uri="{FF2B5EF4-FFF2-40B4-BE49-F238E27FC236}">
                  <a16:creationId xmlns:a16="http://schemas.microsoft.com/office/drawing/2014/main" id="{5A331C98-92BE-5A2F-14C5-211E4F0269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196" y="2043466"/>
              <a:ext cx="2112708" cy="606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F8886BE-6263-9B43-2512-0BB8F447DCAF}"/>
                </a:ext>
              </a:extLst>
            </p:cNvPr>
            <p:cNvSpPr txBox="1"/>
            <p:nvPr/>
          </p:nvSpPr>
          <p:spPr>
            <a:xfrm>
              <a:off x="6095158" y="2180068"/>
              <a:ext cx="22569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action = policy(state)</a:t>
              </a:r>
            </a:p>
          </p:txBody>
        </p:sp>
      </p:grpSp>
      <p:pic>
        <p:nvPicPr>
          <p:cNvPr id="8" name="Picture 4" descr="Policy">
            <a:extLst>
              <a:ext uri="{FF2B5EF4-FFF2-40B4-BE49-F238E27FC236}">
                <a16:creationId xmlns:a16="http://schemas.microsoft.com/office/drawing/2014/main" id="{79784141-9BCB-2CC3-347E-F7ADE550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59265"/>
            <a:ext cx="7680910" cy="229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0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98154"/>
            <a:ext cx="6954004" cy="792088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Kinds of RL algorithms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EC2C2A-7599-3336-CE21-18C2067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Policy-Based Methods</a:t>
            </a:r>
          </a:p>
          <a:p>
            <a:pPr lvl="1"/>
            <a:r>
              <a:rPr lang="en-US" sz="2200" b="1" i="1" dirty="0">
                <a:latin typeface="Source Sans Pro" panose="020B0503030403020204" pitchFamily="34" charset="0"/>
              </a:rPr>
              <a:t>Stochastic: </a:t>
            </a:r>
            <a:r>
              <a:rPr lang="en-US" sz="2200" i="1" dirty="0">
                <a:latin typeface="Source Sans Pro" panose="020B0503030403020204" pitchFamily="34" charset="0"/>
              </a:rPr>
              <a:t>outputs a probability distribution over actions</a:t>
            </a:r>
            <a:r>
              <a:rPr lang="en-US" sz="2200" b="1" i="1" dirty="0">
                <a:latin typeface="Source Sans Pro" panose="020B0503030403020204" pitchFamily="34" charset="0"/>
              </a:rPr>
              <a:t>.</a:t>
            </a:r>
            <a:endParaRPr lang="en-US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2F7DF47A-90EB-6F46-A508-8DDE1D8E81C1}"/>
              </a:ext>
            </a:extLst>
          </p:cNvPr>
          <p:cNvGrpSpPr/>
          <p:nvPr/>
        </p:nvGrpSpPr>
        <p:grpSpPr>
          <a:xfrm>
            <a:off x="-252536" y="2492896"/>
            <a:ext cx="11305256" cy="1626367"/>
            <a:chOff x="0" y="2036166"/>
            <a:chExt cx="9765388" cy="1626367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1AD8A662-0398-0C4F-B4A4-A850CEDCC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36166"/>
              <a:ext cx="3898408" cy="1626367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F66ACD15-28EB-BF65-40A6-77700692835C}"/>
                </a:ext>
              </a:extLst>
            </p:cNvPr>
            <p:cNvSpPr txBox="1"/>
            <p:nvPr/>
          </p:nvSpPr>
          <p:spPr>
            <a:xfrm>
              <a:off x="3359325" y="2203018"/>
              <a:ext cx="6406063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policy(</a:t>
              </a:r>
              <a:r>
                <a:rPr lang="en-US" b="1" dirty="0" err="1"/>
                <a:t>actions|state</a:t>
              </a:r>
              <a:r>
                <a:rPr lang="en-US" b="1" dirty="0"/>
                <a:t>) = </a:t>
              </a:r>
              <a:r>
                <a:rPr lang="en-US" sz="1600" b="1" dirty="0"/>
                <a:t>probability distribution over </a:t>
              </a:r>
            </a:p>
            <a:p>
              <a:r>
                <a:rPr lang="en-US" sz="1600" b="1" dirty="0"/>
                <a:t>                                              the set of actions given the </a:t>
              </a:r>
            </a:p>
            <a:p>
              <a:r>
                <a:rPr lang="en-US" sz="1600" b="1" dirty="0"/>
                <a:t>                                               current state</a:t>
              </a:r>
              <a:endParaRPr lang="en-US" sz="1600" dirty="0"/>
            </a:p>
          </p:txBody>
        </p:sp>
      </p:grpSp>
      <p:pic>
        <p:nvPicPr>
          <p:cNvPr id="11" name="Picture 2" descr="Policy Based">
            <a:extLst>
              <a:ext uri="{FF2B5EF4-FFF2-40B4-BE49-F238E27FC236}">
                <a16:creationId xmlns:a16="http://schemas.microsoft.com/office/drawing/2014/main" id="{2D216D76-A4CA-1F83-4FEE-47FC0AE40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81128"/>
            <a:ext cx="7901571" cy="221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833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C85855-48C0-0E63-88B6-C748EB485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86" y="332656"/>
            <a:ext cx="6377940" cy="576395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Kinds of RL algorithms 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0FAD90-11B0-EFBF-AFFF-DD45DBA81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768"/>
            <a:ext cx="9036496" cy="5400600"/>
          </a:xfrm>
        </p:spPr>
        <p:txBody>
          <a:bodyPr>
            <a:normAutofit/>
          </a:bodyPr>
          <a:lstStyle/>
          <a:p>
            <a:r>
              <a:rPr lang="en-US" b="1" dirty="0"/>
              <a:t>Value-based algo:</a:t>
            </a:r>
          </a:p>
          <a:p>
            <a:pPr lvl="1"/>
            <a:r>
              <a:rPr lang="en-US" dirty="0"/>
              <a:t>SARSA, </a:t>
            </a:r>
          </a:p>
          <a:p>
            <a:pPr lvl="1"/>
            <a:r>
              <a:rPr lang="en-US" dirty="0"/>
              <a:t>Tabular Q-Learning, </a:t>
            </a:r>
          </a:p>
          <a:p>
            <a:pPr lvl="1"/>
            <a:r>
              <a:rPr lang="en-US" dirty="0"/>
              <a:t>DQN, DDQN,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Policy-Based algo:</a:t>
            </a:r>
          </a:p>
          <a:p>
            <a:pPr lvl="1"/>
            <a:r>
              <a:rPr lang="en-US" dirty="0"/>
              <a:t>Policy Gradient (REINFORCE)</a:t>
            </a:r>
          </a:p>
          <a:p>
            <a:pPr lvl="1"/>
            <a:r>
              <a:rPr lang="en-US" dirty="0"/>
              <a:t>A2C/A3C</a:t>
            </a:r>
          </a:p>
          <a:p>
            <a:pPr lvl="1"/>
            <a:r>
              <a:rPr lang="en-US" dirty="0"/>
              <a:t>PPO,</a:t>
            </a:r>
          </a:p>
          <a:p>
            <a:pPr lvl="1"/>
            <a:r>
              <a:rPr lang="en-US" dirty="0"/>
              <a:t> TRPO</a:t>
            </a:r>
          </a:p>
          <a:p>
            <a:pPr lvl="1"/>
            <a:endParaRPr lang="en-US" dirty="0"/>
          </a:p>
          <a:p>
            <a:r>
              <a:rPr lang="en-US" b="1" dirty="0"/>
              <a:t>Hybrid (Interpolating Between Policy-Based and Value-Based):</a:t>
            </a:r>
          </a:p>
          <a:p>
            <a:pPr lvl="1"/>
            <a:r>
              <a:rPr lang="en-US" dirty="0"/>
              <a:t>DDPG,</a:t>
            </a:r>
          </a:p>
          <a:p>
            <a:pPr lvl="1"/>
            <a:r>
              <a:rPr lang="en-US" dirty="0"/>
              <a:t>SAC</a:t>
            </a:r>
          </a:p>
        </p:txBody>
      </p:sp>
    </p:spTree>
    <p:extLst>
      <p:ext uri="{BB962C8B-B14F-4D97-AF65-F5344CB8AC3E}">
        <p14:creationId xmlns:p14="http://schemas.microsoft.com/office/powerpoint/2010/main" val="188645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C85855-48C0-0E63-88B6-C748EB485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86" y="332656"/>
            <a:ext cx="6377940" cy="576395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RL frameworks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0FAD90-11B0-EFBF-AFFF-DD45DBA81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5517232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Stable Baselines: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is a set of improved implementations of Reinforcement Learning (RL) algorithms based on OpenAI Baselines. </a:t>
            </a:r>
          </a:p>
          <a:p>
            <a:pPr>
              <a:spcAft>
                <a:spcPts val="1200"/>
              </a:spcAft>
            </a:pP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KerasRL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It implements some state-of-the-art RL algorithms, and seamlessly integrates with 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Deep Learning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 library </a:t>
            </a: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Keras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ar-DZ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CleanRL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Deep Reinforcement Learning library that provides high-quality single-file implementation with research-friendly features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Tensorforce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Tensorforce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 is an open-source 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Deep 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RL library built on Google’s </a:t>
            </a: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Tensorflow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 framework. </a:t>
            </a:r>
          </a:p>
          <a:p>
            <a:pPr>
              <a:spcAft>
                <a:spcPts val="1200"/>
              </a:spcAft>
            </a:pP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Pyqlearning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It focuses on 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Q-Learning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 and 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multi-agent Deep Q-Network.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ML-Agent, TF-Agents, </a:t>
            </a:r>
            <a:r>
              <a:rPr lang="en-US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ReAgent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67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C85855-48C0-0E63-88B6-C748EB485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86" y="332656"/>
            <a:ext cx="6377940" cy="576395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REF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0FAD90-11B0-EFBF-AFFF-DD45DBA81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768"/>
            <a:ext cx="9036496" cy="540060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https://huggingface.co/learn/deep-rl-course/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https://deep-reinforcement-learning.net/</a:t>
            </a:r>
            <a:endParaRPr lang="en-US" dirty="0"/>
          </a:p>
          <a:p>
            <a:pPr lvl="1"/>
            <a:r>
              <a:rPr lang="en-US"/>
              <a:t>Slides </a:t>
            </a:r>
            <a:r>
              <a:rPr lang="en-US" dirty="0"/>
              <a:t>for the course Reinforcement Learning (Master Computer Science 2022 at Leiden University)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51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-67344" y="620688"/>
            <a:ext cx="8928992" cy="652934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Organization &amp; evaluation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51520" y="1700809"/>
            <a:ext cx="8291264" cy="5040560"/>
          </a:xfrm>
        </p:spPr>
        <p:txBody>
          <a:bodyPr>
            <a:norm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Hourly Volume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 weeks *2h : (course + Lab)</a:t>
            </a:r>
          </a:p>
          <a:p>
            <a:pPr lvl="1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Evaluation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Exam :         30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%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Lab:                        70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%</a:t>
            </a:r>
          </a:p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Credits: 5</a:t>
            </a:r>
          </a:p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Coefficient: 4</a:t>
            </a: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/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4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62880" y="44624"/>
            <a:ext cx="8229600" cy="1143000"/>
          </a:xfrm>
        </p:spPr>
        <p:txBody>
          <a:bodyPr>
            <a:normAutofit/>
          </a:bodyPr>
          <a:lstStyle/>
          <a:p>
            <a:r>
              <a:rPr lang="fr-FR" sz="3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Course Content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35496" y="980728"/>
            <a:ext cx="8856984" cy="5877272"/>
          </a:xfrm>
        </p:spPr>
        <p:txBody>
          <a:bodyPr>
            <a:noAutofit/>
          </a:bodyPr>
          <a:lstStyle/>
          <a:p>
            <a:pPr lvl="1">
              <a:spcAft>
                <a:spcPts val="1200"/>
              </a:spcAft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Foundations for DRL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2h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 : 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Introduction to Reinforcement Learning ,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Reinforcement Learning terminology 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Markov Decision Processes</a:t>
            </a:r>
          </a:p>
          <a:p>
            <a:pPr lvl="2">
              <a:spcAft>
                <a:spcPts val="24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Kinds of RL algorithms </a:t>
            </a:r>
          </a:p>
          <a:p>
            <a:pPr lvl="1">
              <a:spcAft>
                <a:spcPts val="1200"/>
              </a:spcAft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Value-Based Methods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8h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Bellman Equation 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Monte-Carlo, Temporal-Difference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Q-Learning /SARSA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Deep Q-Network (DQN) &amp; Double DQN (DDQN)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Dueling Deep Q-Learning &amp; Prioritized Experience Replay.</a:t>
            </a:r>
          </a:p>
        </p:txBody>
      </p:sp>
    </p:spTree>
    <p:extLst>
      <p:ext uri="{BB962C8B-B14F-4D97-AF65-F5344CB8AC3E}">
        <p14:creationId xmlns:p14="http://schemas.microsoft.com/office/powerpoint/2010/main" val="99768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62880" y="44624"/>
            <a:ext cx="8229600" cy="1143000"/>
          </a:xfrm>
        </p:spPr>
        <p:txBody>
          <a:bodyPr>
            <a:normAutofit/>
          </a:bodyPr>
          <a:lstStyle/>
          <a:p>
            <a:r>
              <a:rPr lang="fr-FR" sz="3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Course Content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07504" y="1052736"/>
            <a:ext cx="8784976" cy="5805264"/>
          </a:xfrm>
        </p:spPr>
        <p:txBody>
          <a:bodyPr>
            <a:noAutofit/>
          </a:bodyPr>
          <a:lstStyle/>
          <a:p>
            <a:pPr lvl="1">
              <a:spcAft>
                <a:spcPts val="1200"/>
              </a:spcAft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Policy-Based Methods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10h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Stochastic policy search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Policy gradient &amp; REINFORCE Algorithm 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Actor-critic methods (A2C, A3C,  …) </a:t>
            </a:r>
          </a:p>
          <a:p>
            <a:pPr lvl="2">
              <a:spcAft>
                <a:spcPts val="18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Advanced policy gradient methods (PPO, TRPO, DDPG, …)</a:t>
            </a:r>
          </a:p>
          <a:p>
            <a:pPr lvl="1">
              <a:spcAft>
                <a:spcPts val="1200"/>
              </a:spcAft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Advanced Topics In Reinforcement Learning (10h)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Multi-Agents Reinforcement Learning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Model-Based Reinforcement Learning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Reinforcement learning from human feedback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Offline  Reinforcement Learning 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Hierarchical  &amp; Inverse Reinforcement Learning</a:t>
            </a:r>
          </a:p>
          <a:p>
            <a:pPr lvl="2">
              <a:spcAft>
                <a:spcPts val="12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Meta-Learning &amp; Transfer learning </a:t>
            </a:r>
          </a:p>
          <a:p>
            <a:pPr lvl="2">
              <a:spcAft>
                <a:spcPts val="1200"/>
              </a:spcAft>
            </a:pPr>
            <a:endParaRPr lang="en-U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2">
              <a:spcAft>
                <a:spcPts val="1200"/>
              </a:spcAft>
            </a:pPr>
            <a:endParaRPr lang="en-U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2">
              <a:spcAft>
                <a:spcPts val="1200"/>
              </a:spcAft>
            </a:pPr>
            <a:endParaRPr lang="en-US" sz="16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92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9D8F-83E1-44F5-870A-2EE797FF2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776" y="332656"/>
            <a:ext cx="6377940" cy="936435"/>
          </a:xfrm>
        </p:spPr>
        <p:txBody>
          <a:bodyPr/>
          <a:lstStyle/>
          <a:p>
            <a:r>
              <a:rPr lang="en-US" b="1" dirty="0"/>
              <a:t>Bibliography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ECDC-7F5A-4CDF-8248-225CADB1B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2776"/>
            <a:ext cx="9144000" cy="544522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Lapan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M. (2020). Deep reinforcement learning hands-on.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Packt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publishing.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Palanisamy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P. (2018). Hands-On Intelligent Agents with OpenAI Gym: Your guide to developing AI agents using deep reinforcement learning. 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Packt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Publishing Ltd.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Morales, M. (2020). Grokking deep reinforcement learning. Manning Publications.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49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744" y="440258"/>
            <a:ext cx="6954004" cy="792088"/>
          </a:xfrm>
        </p:spPr>
        <p:txBody>
          <a:bodyPr>
            <a:normAutofit/>
          </a:bodyPr>
          <a:lstStyle/>
          <a:p>
            <a:r>
              <a:rPr lang="en-US" sz="2800" b="1" dirty="0"/>
              <a:t>What is Reinforcement Learning?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EC2C2A-7599-3336-CE21-18C2067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5229200"/>
          </a:xfrm>
        </p:spPr>
        <p:txBody>
          <a:bodyPr/>
          <a:lstStyle/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What is it? 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Agent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that will learn from an 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Environment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to solve sequential decision making problems.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How?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Interacting with the Environment through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trial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and 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error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and receiving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rewards 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(negative or positive) as feedback for performing the future </a:t>
            </a:r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47F9CC-7081-B5A2-33B5-5C0B8E9CB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005064"/>
            <a:ext cx="5639699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5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7F8BF-D1A4-E5FE-EBF3-F9D2921E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744" y="440258"/>
            <a:ext cx="6954004" cy="792088"/>
          </a:xfrm>
        </p:spPr>
        <p:txBody>
          <a:bodyPr>
            <a:normAutofit/>
          </a:bodyPr>
          <a:lstStyle/>
          <a:p>
            <a:r>
              <a:rPr lang="en-US" sz="2800" b="1" dirty="0"/>
              <a:t>What is Reinforcement Learning?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EC2C2A-7599-3336-CE21-18C2067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2776"/>
            <a:ext cx="9136482" cy="544522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 from interactions with the environment comes from our natural experiences before artificial intelligence had started.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2F665A-92C4-15D2-83F4-C1D9EBE41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315057"/>
            <a:ext cx="3384376" cy="2004895"/>
          </a:xfrm>
          <a:prstGeom prst="rect">
            <a:avLst/>
          </a:prstGeom>
        </p:spPr>
      </p:pic>
      <p:pic>
        <p:nvPicPr>
          <p:cNvPr id="1026" name="Picture 2" descr="Developmental milestone: Has your baby started walking? | TheHealthSite.com">
            <a:extLst>
              <a:ext uri="{FF2B5EF4-FFF2-40B4-BE49-F238E27FC236}">
                <a16:creationId xmlns:a16="http://schemas.microsoft.com/office/drawing/2014/main" id="{A5FA7ECD-DA51-60DB-DB8A-36DC4D2EB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52581"/>
            <a:ext cx="3999958" cy="21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arning how to drive a manual car | Practical Motoring">
            <a:extLst>
              <a:ext uri="{FF2B5EF4-FFF2-40B4-BE49-F238E27FC236}">
                <a16:creationId xmlns:a16="http://schemas.microsoft.com/office/drawing/2014/main" id="{17E61FEB-0381-97E2-96BF-052D4D47D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542637"/>
            <a:ext cx="3999958" cy="224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81859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80473</TotalTime>
  <Words>2441</Words>
  <Application>Microsoft Office PowerPoint</Application>
  <PresentationFormat>Affichage à l'écran (4:3)</PresentationFormat>
  <Paragraphs>322</Paragraphs>
  <Slides>39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9" baseType="lpstr">
      <vt:lpstr>AAAAAB+HelveticaNeue-Medium</vt:lpstr>
      <vt:lpstr>-apple-system</vt:lpstr>
      <vt:lpstr>Arial</vt:lpstr>
      <vt:lpstr>Calibri</vt:lpstr>
      <vt:lpstr>Century Gothic</vt:lpstr>
      <vt:lpstr>Source Sans Pro</vt:lpstr>
      <vt:lpstr>source-serif-pro</vt:lpstr>
      <vt:lpstr>StandardSymL-Slant_167</vt:lpstr>
      <vt:lpstr>Wingdings</vt:lpstr>
      <vt:lpstr>Vapor Trail</vt:lpstr>
      <vt:lpstr>Lecture1:   introduction to reinforcement learning</vt:lpstr>
      <vt:lpstr>Objectives</vt:lpstr>
      <vt:lpstr>Prerequisites</vt:lpstr>
      <vt:lpstr>Organization &amp; evaluation</vt:lpstr>
      <vt:lpstr>Course Content</vt:lpstr>
      <vt:lpstr>Course Content</vt:lpstr>
      <vt:lpstr>Bibliography </vt:lpstr>
      <vt:lpstr>What is Reinforcement Learning?</vt:lpstr>
      <vt:lpstr>What is Reinforcement Learning?</vt:lpstr>
      <vt:lpstr>What is Reinforcement Learning?</vt:lpstr>
      <vt:lpstr>Types of learning</vt:lpstr>
      <vt:lpstr>Types of learning</vt:lpstr>
      <vt:lpstr>Reinforcement Learning terminology </vt:lpstr>
      <vt:lpstr>Reinforcement Learning terminology </vt:lpstr>
      <vt:lpstr>Goal of RL: Maximize Reward </vt:lpstr>
      <vt:lpstr>Markov Decision Process</vt:lpstr>
      <vt:lpstr>States Space</vt:lpstr>
      <vt:lpstr>States Space</vt:lpstr>
      <vt:lpstr>Action Space</vt:lpstr>
      <vt:lpstr>transition</vt:lpstr>
      <vt:lpstr>Episode/Trajectory</vt:lpstr>
      <vt:lpstr>Rewards</vt:lpstr>
      <vt:lpstr>Discount factor</vt:lpstr>
      <vt:lpstr>Examples of RL problems</vt:lpstr>
      <vt:lpstr>Examples of RL problems</vt:lpstr>
      <vt:lpstr>Examples of RL problems</vt:lpstr>
      <vt:lpstr>Examples of RL problems</vt:lpstr>
      <vt:lpstr>Examples of RL problems</vt:lpstr>
      <vt:lpstr>Examples of RL problems</vt:lpstr>
      <vt:lpstr>Kinds of RL algorithms </vt:lpstr>
      <vt:lpstr>Kinds of RL algorithms </vt:lpstr>
      <vt:lpstr>Kinds of RL algorithms </vt:lpstr>
      <vt:lpstr>Kinds of RL algorithms </vt:lpstr>
      <vt:lpstr>Kinds of RL algorithms </vt:lpstr>
      <vt:lpstr>Kinds of RL algorithms </vt:lpstr>
      <vt:lpstr>Kinds of RL algorithms </vt:lpstr>
      <vt:lpstr>Kinds of RL algorithms </vt:lpstr>
      <vt:lpstr>RL frameworks</vt:lpstr>
      <vt:lpstr>REF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Chapitre1:Introduction à la programmation orientée objet</dc:title>
  <dc:creator>malki</dc:creator>
  <cp:lastModifiedBy>malki</cp:lastModifiedBy>
  <cp:revision>644</cp:revision>
  <dcterms:created xsi:type="dcterms:W3CDTF">2015-12-14T20:47:25Z</dcterms:created>
  <dcterms:modified xsi:type="dcterms:W3CDTF">2024-10-01T17:33:40Z</dcterms:modified>
</cp:coreProperties>
</file>